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2" r:id="rId6"/>
    <p:sldId id="263" r:id="rId7"/>
    <p:sldId id="264" r:id="rId8"/>
    <p:sldId id="265" r:id="rId9"/>
    <p:sldId id="266" r:id="rId10"/>
    <p:sldId id="267" r:id="rId11"/>
    <p:sldId id="268" r:id="rId12"/>
    <p:sldId id="270" r:id="rId13"/>
    <p:sldId id="269" r:id="rId14"/>
    <p:sldId id="272"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180"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85BE-E41E-5CE7-7DFA-24ECE5CE5C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7B7087-F877-B863-7EE8-48625D0E58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23805E-86BB-A6D7-D8FE-F1B07499AEA5}"/>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5" name="Footer Placeholder 4">
            <a:extLst>
              <a:ext uri="{FF2B5EF4-FFF2-40B4-BE49-F238E27FC236}">
                <a16:creationId xmlns:a16="http://schemas.microsoft.com/office/drawing/2014/main" id="{5046D73D-C589-C81F-4F8F-8D553AB3B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5A3EA-701B-F847-E2BE-258479F139A7}"/>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1429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12E78-75EA-3530-CD65-E3045250AE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3CBF67-4037-C95C-C6E7-AB272CFE4E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B6C25-77E8-2D96-7640-6C2925075AAD}"/>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5" name="Footer Placeholder 4">
            <a:extLst>
              <a:ext uri="{FF2B5EF4-FFF2-40B4-BE49-F238E27FC236}">
                <a16:creationId xmlns:a16="http://schemas.microsoft.com/office/drawing/2014/main" id="{DD4570B5-5AF0-6557-B78F-F65EF0EC1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5FE64E-CB5E-6D48-9748-ED56D0B6C51C}"/>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146560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B6F043-A07E-81C7-A648-2828231349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E9FE3E-5F72-B0CA-BC72-66A1BFB18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8DA5B8-E7CC-EFFF-56ED-E02A6AB1395D}"/>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5" name="Footer Placeholder 4">
            <a:extLst>
              <a:ext uri="{FF2B5EF4-FFF2-40B4-BE49-F238E27FC236}">
                <a16:creationId xmlns:a16="http://schemas.microsoft.com/office/drawing/2014/main" id="{F9FB6BC9-6C7F-DBAB-F092-7CAAC90C81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76BE0-B3E3-FFFD-A47D-15B229137A16}"/>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269547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481F8-CCEB-953A-0B6C-E62948F76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FAED4F-CA89-9D01-B675-E9EA5FAD72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A3A40-CED9-0DAE-44DD-995EAB12D29A}"/>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5" name="Footer Placeholder 4">
            <a:extLst>
              <a:ext uri="{FF2B5EF4-FFF2-40B4-BE49-F238E27FC236}">
                <a16:creationId xmlns:a16="http://schemas.microsoft.com/office/drawing/2014/main" id="{73C005E6-CA08-430E-F3EC-9AF103970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5C1E3-35F2-8B54-11C8-5541CDB2B6DC}"/>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7713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88DA3-2342-B5F4-D1D5-89FECD584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43FB17-324F-3AE4-DB0C-99B127B275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676BB6-7C8F-41DD-4EDB-34106AF4AC73}"/>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5" name="Footer Placeholder 4">
            <a:extLst>
              <a:ext uri="{FF2B5EF4-FFF2-40B4-BE49-F238E27FC236}">
                <a16:creationId xmlns:a16="http://schemas.microsoft.com/office/drawing/2014/main" id="{A736053E-C643-6F2C-8206-7BB99908C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F845F-9ABF-7F70-E629-B63B06F1513D}"/>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104565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75EF-67D5-A851-9DA7-658F35C136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BFE140-76C2-0B55-973B-03AA53ADE7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A93127-42FB-ED31-A3EC-9DD6C03EF7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7BA3A7-DCBC-CC24-1BC4-6EFE41A45E3E}"/>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6" name="Footer Placeholder 5">
            <a:extLst>
              <a:ext uri="{FF2B5EF4-FFF2-40B4-BE49-F238E27FC236}">
                <a16:creationId xmlns:a16="http://schemas.microsoft.com/office/drawing/2014/main" id="{AAE1EEB4-B076-9201-F658-7963A6B95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B82216-AB4D-EBB4-53D7-F82E9094C24C}"/>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66814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6215E-8013-697F-72C6-E4BE940398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1937B3-BD1E-6940-05F8-AD91490701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51285F-593E-9393-0684-2BC1C0925F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9DA676-AD03-0AB7-490F-09C041693F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21C986-D478-8CE9-532E-454388D992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E4C1C5-B3F3-5A03-AB48-966DEC825CCD}"/>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8" name="Footer Placeholder 7">
            <a:extLst>
              <a:ext uri="{FF2B5EF4-FFF2-40B4-BE49-F238E27FC236}">
                <a16:creationId xmlns:a16="http://schemas.microsoft.com/office/drawing/2014/main" id="{1F2945C9-8516-F0EF-9AEF-14AC030F6C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2E38A0-CF64-8B5B-30D8-112F22F60355}"/>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397200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6F259-AD45-4FE6-CFC0-89A7A8E061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C1C706-F79A-B8D6-EEAF-1459CF3C219A}"/>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4" name="Footer Placeholder 3">
            <a:extLst>
              <a:ext uri="{FF2B5EF4-FFF2-40B4-BE49-F238E27FC236}">
                <a16:creationId xmlns:a16="http://schemas.microsoft.com/office/drawing/2014/main" id="{A137C657-83AB-EC77-4447-D817BD608B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C81B52-56A6-AF1E-DEE1-01CCC1831601}"/>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2455038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67661E-0464-94B2-BEF2-4A89318A6D23}"/>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3" name="Footer Placeholder 2">
            <a:extLst>
              <a:ext uri="{FF2B5EF4-FFF2-40B4-BE49-F238E27FC236}">
                <a16:creationId xmlns:a16="http://schemas.microsoft.com/office/drawing/2014/main" id="{6B7DFA3E-5D3E-B541-DF98-E40D1A8904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0BF64A-796C-88ED-CFFE-DA2469C93606}"/>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97568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FF909-2F2E-9F1E-C0A4-09AB9D757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B763FC-B21A-71E0-F977-9C3DFFD481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E8F8B3-8568-BA50-9A1B-7C58442B9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A2AF7F-80D8-0B30-D14E-1704EE975401}"/>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6" name="Footer Placeholder 5">
            <a:extLst>
              <a:ext uri="{FF2B5EF4-FFF2-40B4-BE49-F238E27FC236}">
                <a16:creationId xmlns:a16="http://schemas.microsoft.com/office/drawing/2014/main" id="{B8CA7C8D-BE28-5B50-3B9A-217E0334F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693D8-E781-7B09-E968-57E91A3FEF79}"/>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104909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86ED-ECDB-C1D5-7A04-02DC34DE1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377AC8-6D20-7C3F-68DF-FD4CD0A62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54DB2A-0880-B576-4F27-FBA05BBB4F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B12B90-6656-81FC-0C95-DDFB73FE71A6}"/>
              </a:ext>
            </a:extLst>
          </p:cNvPr>
          <p:cNvSpPr>
            <a:spLocks noGrp="1"/>
          </p:cNvSpPr>
          <p:nvPr>
            <p:ph type="dt" sz="half" idx="10"/>
          </p:nvPr>
        </p:nvSpPr>
        <p:spPr/>
        <p:txBody>
          <a:bodyPr/>
          <a:lstStyle/>
          <a:p>
            <a:fld id="{321DFD4D-FC70-41CC-B15F-1513E4405D95}" type="datetimeFigureOut">
              <a:rPr lang="en-US" smtClean="0"/>
              <a:t>7/2/2022</a:t>
            </a:fld>
            <a:endParaRPr lang="en-US"/>
          </a:p>
        </p:txBody>
      </p:sp>
      <p:sp>
        <p:nvSpPr>
          <p:cNvPr id="6" name="Footer Placeholder 5">
            <a:extLst>
              <a:ext uri="{FF2B5EF4-FFF2-40B4-BE49-F238E27FC236}">
                <a16:creationId xmlns:a16="http://schemas.microsoft.com/office/drawing/2014/main" id="{94C0304B-E907-30EB-3A4C-ED49BE1C3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29C971-EE20-29ED-E547-4ABCE91411F6}"/>
              </a:ext>
            </a:extLst>
          </p:cNvPr>
          <p:cNvSpPr>
            <a:spLocks noGrp="1"/>
          </p:cNvSpPr>
          <p:nvPr>
            <p:ph type="sldNum" sz="quarter" idx="12"/>
          </p:nvPr>
        </p:nvSpPr>
        <p:spPr/>
        <p:txBody>
          <a:bodyPr/>
          <a:lstStyle/>
          <a:p>
            <a:fld id="{E79F1A7C-B893-4AD2-8EF2-E0D7672763D5}" type="slidenum">
              <a:rPr lang="en-US" smtClean="0"/>
              <a:t>‹#›</a:t>
            </a:fld>
            <a:endParaRPr lang="en-US"/>
          </a:p>
        </p:txBody>
      </p:sp>
    </p:spTree>
    <p:extLst>
      <p:ext uri="{BB962C8B-B14F-4D97-AF65-F5344CB8AC3E}">
        <p14:creationId xmlns:p14="http://schemas.microsoft.com/office/powerpoint/2010/main" val="316124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CDB71C-0121-58C7-C6B3-610353B985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52146-1E99-F939-C537-2132A8C9AE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B9B5D-B7D0-1185-5A08-801F361609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DFD4D-FC70-41CC-B15F-1513E4405D95}" type="datetimeFigureOut">
              <a:rPr lang="en-US" smtClean="0"/>
              <a:t>7/2/2022</a:t>
            </a:fld>
            <a:endParaRPr lang="en-US"/>
          </a:p>
        </p:txBody>
      </p:sp>
      <p:sp>
        <p:nvSpPr>
          <p:cNvPr id="5" name="Footer Placeholder 4">
            <a:extLst>
              <a:ext uri="{FF2B5EF4-FFF2-40B4-BE49-F238E27FC236}">
                <a16:creationId xmlns:a16="http://schemas.microsoft.com/office/drawing/2014/main" id="{2485440D-C3F8-4397-76C3-292FFE632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2B70C7-EC68-8BF6-92BF-3172056100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1A7C-B893-4AD2-8EF2-E0D7672763D5}" type="slidenum">
              <a:rPr lang="en-US" smtClean="0"/>
              <a:t>‹#›</a:t>
            </a:fld>
            <a:endParaRPr lang="en-US"/>
          </a:p>
        </p:txBody>
      </p:sp>
    </p:spTree>
    <p:extLst>
      <p:ext uri="{BB962C8B-B14F-4D97-AF65-F5344CB8AC3E}">
        <p14:creationId xmlns:p14="http://schemas.microsoft.com/office/powerpoint/2010/main" val="64869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B434-0CFB-7E76-0FA4-57E72FF8D7AA}"/>
              </a:ext>
            </a:extLst>
          </p:cNvPr>
          <p:cNvSpPr>
            <a:spLocks noGrp="1"/>
          </p:cNvSpPr>
          <p:nvPr>
            <p:ph type="ctrTitle"/>
          </p:nvPr>
        </p:nvSpPr>
        <p:spPr/>
        <p:txBody>
          <a:bodyPr/>
          <a:lstStyle/>
          <a:p>
            <a:r>
              <a:rPr lang="en-US" dirty="0"/>
              <a:t>Lesson 3</a:t>
            </a:r>
          </a:p>
        </p:txBody>
      </p:sp>
      <p:sp>
        <p:nvSpPr>
          <p:cNvPr id="3" name="Subtitle 2">
            <a:extLst>
              <a:ext uri="{FF2B5EF4-FFF2-40B4-BE49-F238E27FC236}">
                <a16:creationId xmlns:a16="http://schemas.microsoft.com/office/drawing/2014/main" id="{6AC48EB7-38BF-999E-3DB2-33985AB2F2D1}"/>
              </a:ext>
            </a:extLst>
          </p:cNvPr>
          <p:cNvSpPr>
            <a:spLocks noGrp="1"/>
          </p:cNvSpPr>
          <p:nvPr>
            <p:ph type="subTitle" idx="1"/>
          </p:nvPr>
        </p:nvSpPr>
        <p:spPr/>
        <p:txBody>
          <a:bodyPr>
            <a:normAutofit/>
          </a:bodyPr>
          <a:lstStyle/>
          <a:p>
            <a:r>
              <a:rPr lang="en-US" sz="4000" dirty="0"/>
              <a:t>Major components of a Research Proposal.</a:t>
            </a:r>
          </a:p>
        </p:txBody>
      </p:sp>
    </p:spTree>
    <p:extLst>
      <p:ext uri="{BB962C8B-B14F-4D97-AF65-F5344CB8AC3E}">
        <p14:creationId xmlns:p14="http://schemas.microsoft.com/office/powerpoint/2010/main" val="1695296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2DA3-4953-C90A-8920-E23F5AF5D167}"/>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30658ED4-262D-AC9D-9529-AE0B2A16C2CE}"/>
              </a:ext>
            </a:extLst>
          </p:cNvPr>
          <p:cNvSpPr>
            <a:spLocks noGrp="1"/>
          </p:cNvSpPr>
          <p:nvPr>
            <p:ph idx="1"/>
          </p:nvPr>
        </p:nvSpPr>
        <p:spPr/>
        <p:txBody>
          <a:bodyPr>
            <a:normAutofit fontScale="92500" lnSpcReduction="10000"/>
          </a:bodyPr>
          <a:lstStyle/>
          <a:p>
            <a:pPr marL="0" indent="0">
              <a:buNone/>
            </a:pPr>
            <a:r>
              <a:rPr lang="en-US" dirty="0"/>
              <a:t>4. Experimental design</a:t>
            </a:r>
          </a:p>
          <a:p>
            <a:pPr marL="0" indent="0">
              <a:buNone/>
            </a:pPr>
            <a:r>
              <a:rPr lang="en-US" dirty="0"/>
              <a:t>5. Number of replicates / plot size/ No of plants per plot</a:t>
            </a:r>
          </a:p>
          <a:p>
            <a:pPr marL="0" indent="0">
              <a:buNone/>
            </a:pPr>
            <a:r>
              <a:rPr lang="en-US" dirty="0"/>
              <a:t>6. How to produce the instrument – explain the steps</a:t>
            </a:r>
          </a:p>
          <a:p>
            <a:pPr marL="0" indent="0">
              <a:buNone/>
            </a:pPr>
            <a:r>
              <a:rPr lang="en-US" dirty="0"/>
              <a:t>7. Observations /Data collection</a:t>
            </a:r>
          </a:p>
          <a:p>
            <a:pPr marL="0" indent="0">
              <a:buNone/>
            </a:pPr>
            <a:r>
              <a:rPr lang="en-US" dirty="0"/>
              <a:t> 		Weed density in two weeks interval</a:t>
            </a:r>
          </a:p>
          <a:p>
            <a:pPr marL="0" indent="0">
              <a:buNone/>
            </a:pPr>
            <a:r>
              <a:rPr lang="en-US" dirty="0"/>
              <a:t>		Efficiency of weeding</a:t>
            </a:r>
          </a:p>
          <a:p>
            <a:pPr marL="0" indent="0">
              <a:buNone/>
            </a:pPr>
            <a:r>
              <a:rPr lang="en-US" dirty="0"/>
              <a:t>		Yield / plant / Ha</a:t>
            </a:r>
          </a:p>
          <a:p>
            <a:pPr marL="0" indent="0">
              <a:buNone/>
            </a:pPr>
            <a:r>
              <a:rPr lang="en-US" dirty="0"/>
              <a:t>		Cost involvements</a:t>
            </a:r>
          </a:p>
          <a:p>
            <a:pPr marL="0" indent="0">
              <a:buNone/>
            </a:pPr>
            <a:r>
              <a:rPr lang="en-US" dirty="0"/>
              <a:t>8. Data analysis – Describe what is the method </a:t>
            </a:r>
            <a:r>
              <a:rPr lang="en-US" dirty="0" err="1"/>
              <a:t>Eg</a:t>
            </a:r>
            <a:r>
              <a:rPr lang="en-US" dirty="0"/>
              <a:t>, ANNOVA, Mean 	separation etc.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159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3A8F-9E35-2D32-7007-B1A499D3EEE8}"/>
              </a:ext>
            </a:extLst>
          </p:cNvPr>
          <p:cNvSpPr>
            <a:spLocks noGrp="1"/>
          </p:cNvSpPr>
          <p:nvPr>
            <p:ph type="title"/>
          </p:nvPr>
        </p:nvSpPr>
        <p:spPr/>
        <p:txBody>
          <a:bodyPr/>
          <a:lstStyle/>
          <a:p>
            <a:r>
              <a:rPr lang="en-US" dirty="0"/>
              <a:t>Expected outcome</a:t>
            </a:r>
          </a:p>
        </p:txBody>
      </p:sp>
      <p:sp>
        <p:nvSpPr>
          <p:cNvPr id="3" name="Content Placeholder 2">
            <a:extLst>
              <a:ext uri="{FF2B5EF4-FFF2-40B4-BE49-F238E27FC236}">
                <a16:creationId xmlns:a16="http://schemas.microsoft.com/office/drawing/2014/main" id="{BAD012C2-4BC9-4B03-A505-A5F20857CBE5}"/>
              </a:ext>
            </a:extLst>
          </p:cNvPr>
          <p:cNvSpPr>
            <a:spLocks noGrp="1"/>
          </p:cNvSpPr>
          <p:nvPr>
            <p:ph idx="1"/>
          </p:nvPr>
        </p:nvSpPr>
        <p:spPr/>
        <p:txBody>
          <a:bodyPr/>
          <a:lstStyle/>
          <a:p>
            <a:r>
              <a:rPr lang="en-US" dirty="0"/>
              <a:t>Assembling of an efficient instrument</a:t>
            </a:r>
          </a:p>
          <a:p>
            <a:r>
              <a:rPr lang="en-US" dirty="0"/>
              <a:t>Cutdown the cost for weeding</a:t>
            </a:r>
          </a:p>
          <a:p>
            <a:r>
              <a:rPr lang="en-US" dirty="0"/>
              <a:t>Encouragement of growers to use the instrument</a:t>
            </a:r>
          </a:p>
        </p:txBody>
      </p:sp>
    </p:spTree>
    <p:extLst>
      <p:ext uri="{BB962C8B-B14F-4D97-AF65-F5344CB8AC3E}">
        <p14:creationId xmlns:p14="http://schemas.microsoft.com/office/powerpoint/2010/main" val="733084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E671-BE63-B126-4218-8BF92D03C60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6C71357-E6D4-7734-8A91-B28F347F8BA4}"/>
              </a:ext>
            </a:extLst>
          </p:cNvPr>
          <p:cNvSpPr>
            <a:spLocks noGrp="1"/>
          </p:cNvSpPr>
          <p:nvPr>
            <p:ph idx="1"/>
          </p:nvPr>
        </p:nvSpPr>
        <p:spPr/>
        <p:txBody>
          <a:bodyPr/>
          <a:lstStyle/>
          <a:p>
            <a:r>
              <a:rPr lang="en-US" dirty="0"/>
              <a:t>Should be in the alphabetical order</a:t>
            </a:r>
          </a:p>
          <a:p>
            <a:r>
              <a:rPr lang="en-US" dirty="0"/>
              <a:t>Follow a specific order</a:t>
            </a:r>
          </a:p>
          <a:p>
            <a:pPr marL="0" indent="0">
              <a:buNone/>
            </a:pPr>
            <a:r>
              <a:rPr lang="en-US" dirty="0"/>
              <a:t>Author, year, name of the report/article/book, page number</a:t>
            </a:r>
          </a:p>
          <a:p>
            <a:pPr marL="0" indent="0">
              <a:buNone/>
            </a:pPr>
            <a:r>
              <a:rPr lang="en-US" dirty="0" err="1"/>
              <a:t>Eg</a:t>
            </a:r>
            <a:r>
              <a:rPr lang="en-US" dirty="0"/>
              <a:t>:</a:t>
            </a:r>
          </a:p>
          <a:p>
            <a:pPr marL="0" indent="0">
              <a:buNone/>
            </a:pPr>
            <a:r>
              <a:rPr lang="en-US" dirty="0"/>
              <a:t>Henry, M.G.,(2019), Management of weeds in horticultural crops, Journal of Horticultural Science, vol 2 , 102 -106.</a:t>
            </a:r>
          </a:p>
        </p:txBody>
      </p:sp>
    </p:spTree>
    <p:extLst>
      <p:ext uri="{BB962C8B-B14F-4D97-AF65-F5344CB8AC3E}">
        <p14:creationId xmlns:p14="http://schemas.microsoft.com/office/powerpoint/2010/main" val="248748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31AA0-9CF8-C044-B190-658C82ECE7C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00322649-582D-7277-6A53-34EA4B61F72A}"/>
              </a:ext>
            </a:extLst>
          </p:cNvPr>
          <p:cNvSpPr>
            <a:spLocks noGrp="1"/>
          </p:cNvSpPr>
          <p:nvPr>
            <p:ph idx="1"/>
          </p:nvPr>
        </p:nvSpPr>
        <p:spPr/>
        <p:txBody>
          <a:bodyPr/>
          <a:lstStyle/>
          <a:p>
            <a:r>
              <a:rPr lang="en-US" dirty="0"/>
              <a:t>What are months in the year</a:t>
            </a:r>
          </a:p>
          <a:p>
            <a:r>
              <a:rPr lang="en-US" dirty="0"/>
              <a:t>Different activities expected to be completed</a:t>
            </a:r>
          </a:p>
          <a:p>
            <a:pPr marL="0" indent="0">
              <a:buNone/>
            </a:pPr>
            <a:endParaRPr lang="en-US" dirty="0"/>
          </a:p>
        </p:txBody>
      </p:sp>
      <p:graphicFrame>
        <p:nvGraphicFramePr>
          <p:cNvPr id="4" name="Table 4">
            <a:extLst>
              <a:ext uri="{FF2B5EF4-FFF2-40B4-BE49-F238E27FC236}">
                <a16:creationId xmlns:a16="http://schemas.microsoft.com/office/drawing/2014/main" id="{66BEB066-E191-BA9E-AA85-A6C9B9D54EAB}"/>
              </a:ext>
            </a:extLst>
          </p:cNvPr>
          <p:cNvGraphicFramePr>
            <a:graphicFrameLocks noGrp="1"/>
          </p:cNvGraphicFramePr>
          <p:nvPr>
            <p:extLst>
              <p:ext uri="{D42A27DB-BD31-4B8C-83A1-F6EECF244321}">
                <p14:modId xmlns:p14="http://schemas.microsoft.com/office/powerpoint/2010/main" val="1365186165"/>
              </p:ext>
            </p:extLst>
          </p:nvPr>
        </p:nvGraphicFramePr>
        <p:xfrm>
          <a:off x="867833" y="2949060"/>
          <a:ext cx="9556037" cy="3134360"/>
        </p:xfrm>
        <a:graphic>
          <a:graphicData uri="http://schemas.openxmlformats.org/drawingml/2006/table">
            <a:tbl>
              <a:tblPr firstRow="1" bandRow="1">
                <a:tableStyleId>{5C22544A-7EE6-4342-B048-85BDC9FD1C3A}</a:tableStyleId>
              </a:tblPr>
              <a:tblGrid>
                <a:gridCol w="2331149">
                  <a:extLst>
                    <a:ext uri="{9D8B030D-6E8A-4147-A177-3AD203B41FA5}">
                      <a16:colId xmlns:a16="http://schemas.microsoft.com/office/drawing/2014/main" val="97990282"/>
                    </a:ext>
                  </a:extLst>
                </a:gridCol>
                <a:gridCol w="903111">
                  <a:extLst>
                    <a:ext uri="{9D8B030D-6E8A-4147-A177-3AD203B41FA5}">
                      <a16:colId xmlns:a16="http://schemas.microsoft.com/office/drawing/2014/main" val="1979977232"/>
                    </a:ext>
                  </a:extLst>
                </a:gridCol>
                <a:gridCol w="903111">
                  <a:extLst>
                    <a:ext uri="{9D8B030D-6E8A-4147-A177-3AD203B41FA5}">
                      <a16:colId xmlns:a16="http://schemas.microsoft.com/office/drawing/2014/main" val="169117993"/>
                    </a:ext>
                  </a:extLst>
                </a:gridCol>
                <a:gridCol w="903111">
                  <a:extLst>
                    <a:ext uri="{9D8B030D-6E8A-4147-A177-3AD203B41FA5}">
                      <a16:colId xmlns:a16="http://schemas.microsoft.com/office/drawing/2014/main" val="2023684633"/>
                    </a:ext>
                  </a:extLst>
                </a:gridCol>
                <a:gridCol w="903111">
                  <a:extLst>
                    <a:ext uri="{9D8B030D-6E8A-4147-A177-3AD203B41FA5}">
                      <a16:colId xmlns:a16="http://schemas.microsoft.com/office/drawing/2014/main" val="3920658235"/>
                    </a:ext>
                  </a:extLst>
                </a:gridCol>
                <a:gridCol w="903111">
                  <a:extLst>
                    <a:ext uri="{9D8B030D-6E8A-4147-A177-3AD203B41FA5}">
                      <a16:colId xmlns:a16="http://schemas.microsoft.com/office/drawing/2014/main" val="465186475"/>
                    </a:ext>
                  </a:extLst>
                </a:gridCol>
                <a:gridCol w="903111">
                  <a:extLst>
                    <a:ext uri="{9D8B030D-6E8A-4147-A177-3AD203B41FA5}">
                      <a16:colId xmlns:a16="http://schemas.microsoft.com/office/drawing/2014/main" val="3452607590"/>
                    </a:ext>
                  </a:extLst>
                </a:gridCol>
                <a:gridCol w="903111">
                  <a:extLst>
                    <a:ext uri="{9D8B030D-6E8A-4147-A177-3AD203B41FA5}">
                      <a16:colId xmlns:a16="http://schemas.microsoft.com/office/drawing/2014/main" val="484609702"/>
                    </a:ext>
                  </a:extLst>
                </a:gridCol>
                <a:gridCol w="903111">
                  <a:extLst>
                    <a:ext uri="{9D8B030D-6E8A-4147-A177-3AD203B41FA5}">
                      <a16:colId xmlns:a16="http://schemas.microsoft.com/office/drawing/2014/main" val="3560328434"/>
                    </a:ext>
                  </a:extLst>
                </a:gridCol>
              </a:tblGrid>
              <a:tr h="370840">
                <a:tc>
                  <a:txBody>
                    <a:bodyPr/>
                    <a:lstStyle/>
                    <a:p>
                      <a:endParaRPr lang="en-US" dirty="0"/>
                    </a:p>
                  </a:txBody>
                  <a:tcPr/>
                </a:tc>
                <a:tc>
                  <a:txBody>
                    <a:bodyPr/>
                    <a:lstStyle/>
                    <a:p>
                      <a:r>
                        <a:rPr lang="en-US" dirty="0"/>
                        <a:t>Janu.</a:t>
                      </a:r>
                    </a:p>
                  </a:txBody>
                  <a:tcPr/>
                </a:tc>
                <a:tc>
                  <a:txBody>
                    <a:bodyPr/>
                    <a:lstStyle/>
                    <a:p>
                      <a:r>
                        <a:rPr lang="en-US" dirty="0"/>
                        <a:t>Feb</a:t>
                      </a:r>
                    </a:p>
                  </a:txBody>
                  <a:tcPr/>
                </a:tc>
                <a:tc>
                  <a:txBody>
                    <a:bodyPr/>
                    <a:lstStyle/>
                    <a:p>
                      <a:r>
                        <a:rPr lang="en-US" dirty="0"/>
                        <a:t>March</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extLst>
                  <a:ext uri="{0D108BD9-81ED-4DB2-BD59-A6C34878D82A}">
                    <a16:rowId xmlns:a16="http://schemas.microsoft.com/office/drawing/2014/main" val="3670882392"/>
                  </a:ext>
                </a:extLst>
              </a:tr>
              <a:tr h="370840">
                <a:tc>
                  <a:txBody>
                    <a:bodyPr/>
                    <a:lstStyle/>
                    <a:p>
                      <a:r>
                        <a:rPr lang="en-US" dirty="0"/>
                        <a:t>proposal development</a:t>
                      </a:r>
                    </a:p>
                  </a:txBody>
                  <a:tcPr/>
                </a:tc>
                <a:tc>
                  <a:txBody>
                    <a:bodyPr/>
                    <a:lstStyle/>
                    <a:p>
                      <a:endParaRPr lang="en-US" dirty="0">
                        <a:solidFill>
                          <a:srgbClr val="FF0000"/>
                        </a:solidFill>
                        <a:highlight>
                          <a:srgbClr val="FFFF00"/>
                        </a:highlight>
                      </a:endParaRPr>
                    </a:p>
                  </a:txBody>
                  <a:tcPr>
                    <a:solidFill>
                      <a:srgbClr val="FFC000"/>
                    </a:solidFill>
                  </a:tcPr>
                </a:tc>
                <a:tc>
                  <a:txBody>
                    <a:bodyPr/>
                    <a:lstStyle/>
                    <a:p>
                      <a:endParaRPr lang="en-US" dirty="0"/>
                    </a:p>
                  </a:txBody>
                  <a:tcPr/>
                </a:tc>
                <a:tc>
                  <a:txBody>
                    <a:bodyPr/>
                    <a:lstStyle/>
                    <a:p>
                      <a:endParaRPr lang="en-US" dirty="0"/>
                    </a:p>
                  </a:txBody>
                  <a:tcPr/>
                </a:tc>
                <a:tc>
                  <a:txBody>
                    <a:bodyPr/>
                    <a:lstStyle/>
                    <a:p>
                      <a:endParaRPr lang="en-US" dirty="0">
                        <a:highlight>
                          <a:srgbClr val="FFFF00"/>
                        </a:highlight>
                      </a:endParaRP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78710156"/>
                  </a:ext>
                </a:extLst>
              </a:tr>
              <a:tr h="370840">
                <a:tc>
                  <a:txBody>
                    <a:bodyPr/>
                    <a:lstStyle/>
                    <a:p>
                      <a:r>
                        <a:rPr lang="en-US" dirty="0"/>
                        <a:t>Starting field work/ assembling machine</a:t>
                      </a:r>
                    </a:p>
                  </a:txBody>
                  <a:tcPr/>
                </a:tc>
                <a:tc>
                  <a:txBody>
                    <a:bodyPr/>
                    <a:lstStyle/>
                    <a:p>
                      <a:endParaRPr lang="en-US"/>
                    </a:p>
                  </a:txBody>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68042141"/>
                  </a:ext>
                </a:extLst>
              </a:tr>
              <a:tr h="370840">
                <a:tc>
                  <a:txBody>
                    <a:bodyPr/>
                    <a:lstStyle/>
                    <a:p>
                      <a:r>
                        <a:rPr lang="en-US" dirty="0"/>
                        <a:t>Maintenance and data collection</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67799555"/>
                  </a:ext>
                </a:extLst>
              </a:tr>
              <a:tr h="370840">
                <a:tc>
                  <a:txBody>
                    <a:bodyPr/>
                    <a:lstStyle/>
                    <a:p>
                      <a:r>
                        <a:rPr lang="en-US" dirty="0"/>
                        <a:t>Data analysis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134408528"/>
                  </a:ext>
                </a:extLst>
              </a:tr>
              <a:tr h="370840">
                <a:tc>
                  <a:txBody>
                    <a:bodyPr/>
                    <a:lstStyle/>
                    <a:p>
                      <a:r>
                        <a:rPr lang="en-US" dirty="0"/>
                        <a:t>Writing the thesis</a:t>
                      </a:r>
                    </a:p>
                  </a:txBody>
                  <a:tcPr/>
                </a:tc>
                <a:tc>
                  <a:txBody>
                    <a:bodyPr/>
                    <a:lstStyle/>
                    <a:p>
                      <a:endParaRPr lang="en-US"/>
                    </a:p>
                  </a:txBody>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tc>
                <a:extLst>
                  <a:ext uri="{0D108BD9-81ED-4DB2-BD59-A6C34878D82A}">
                    <a16:rowId xmlns:a16="http://schemas.microsoft.com/office/drawing/2014/main" val="2634901782"/>
                  </a:ext>
                </a:extLst>
              </a:tr>
              <a:tr h="370840">
                <a:tc>
                  <a:txBody>
                    <a:bodyPr/>
                    <a:lstStyle/>
                    <a:p>
                      <a:r>
                        <a:rPr lang="en-US" dirty="0"/>
                        <a:t>Submitting thesis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solidFill>
                      <a:srgbClr val="FFC000"/>
                    </a:solidFill>
                  </a:tcPr>
                </a:tc>
                <a:extLst>
                  <a:ext uri="{0D108BD9-81ED-4DB2-BD59-A6C34878D82A}">
                    <a16:rowId xmlns:a16="http://schemas.microsoft.com/office/drawing/2014/main" val="2934348386"/>
                  </a:ext>
                </a:extLst>
              </a:tr>
            </a:tbl>
          </a:graphicData>
        </a:graphic>
      </p:graphicFrame>
    </p:spTree>
    <p:extLst>
      <p:ext uri="{BB962C8B-B14F-4D97-AF65-F5344CB8AC3E}">
        <p14:creationId xmlns:p14="http://schemas.microsoft.com/office/powerpoint/2010/main" val="3179040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D836-4BF2-B5DB-E508-B939FD3E56D8}"/>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082286E0-AAC1-8D66-DEAD-03FA09B728DA}"/>
              </a:ext>
            </a:extLst>
          </p:cNvPr>
          <p:cNvSpPr>
            <a:spLocks noGrp="1"/>
          </p:cNvSpPr>
          <p:nvPr>
            <p:ph idx="1"/>
          </p:nvPr>
        </p:nvSpPr>
        <p:spPr/>
        <p:txBody>
          <a:bodyPr/>
          <a:lstStyle/>
          <a:p>
            <a:pPr marL="0" indent="0">
              <a:buNone/>
            </a:pPr>
            <a:r>
              <a:rPr lang="en-US" dirty="0"/>
              <a:t>Develop a research proposal as a group activity by each group.</a:t>
            </a:r>
          </a:p>
          <a:p>
            <a:pPr marL="0" indent="0">
              <a:buNone/>
            </a:pPr>
            <a:r>
              <a:rPr lang="en-US" dirty="0"/>
              <a:t>Present at the next class.</a:t>
            </a:r>
          </a:p>
        </p:txBody>
      </p:sp>
    </p:spTree>
    <p:extLst>
      <p:ext uri="{BB962C8B-B14F-4D97-AF65-F5344CB8AC3E}">
        <p14:creationId xmlns:p14="http://schemas.microsoft.com/office/powerpoint/2010/main" val="197277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81591-04DF-CDE9-790B-5B3F6D76F0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12C278-341F-BE65-928B-DA35EA687E7E}"/>
              </a:ext>
            </a:extLst>
          </p:cNvPr>
          <p:cNvSpPr>
            <a:spLocks noGrp="1"/>
          </p:cNvSpPr>
          <p:nvPr>
            <p:ph idx="1"/>
          </p:nvPr>
        </p:nvSpPr>
        <p:spPr/>
        <p:txBody>
          <a:bodyPr>
            <a:normAutofit/>
          </a:bodyPr>
          <a:lstStyle/>
          <a:p>
            <a:pPr marL="0" indent="0">
              <a:buNone/>
            </a:pPr>
            <a:r>
              <a:rPr lang="en-US" sz="4800" dirty="0"/>
              <a:t>                          Thank you</a:t>
            </a:r>
          </a:p>
        </p:txBody>
      </p:sp>
    </p:spTree>
    <p:extLst>
      <p:ext uri="{BB962C8B-B14F-4D97-AF65-F5344CB8AC3E}">
        <p14:creationId xmlns:p14="http://schemas.microsoft.com/office/powerpoint/2010/main" val="319997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60B3FB-EA14-9757-85F8-F686904A87FE}"/>
              </a:ext>
            </a:extLst>
          </p:cNvPr>
          <p:cNvSpPr>
            <a:spLocks noGrp="1"/>
          </p:cNvSpPr>
          <p:nvPr>
            <p:ph idx="1"/>
          </p:nvPr>
        </p:nvSpPr>
        <p:spPr/>
        <p:txBody>
          <a:bodyPr>
            <a:normAutofit/>
          </a:bodyPr>
          <a:lstStyle/>
          <a:p>
            <a:r>
              <a:rPr lang="en-US" sz="3200" dirty="0"/>
              <a:t>To introduce the components of a research proposal.</a:t>
            </a:r>
          </a:p>
          <a:p>
            <a:pPr marL="0" indent="0">
              <a:buNone/>
            </a:pPr>
            <a:endParaRPr lang="en-US" sz="3200" dirty="0"/>
          </a:p>
          <a:p>
            <a:r>
              <a:rPr lang="en-US" sz="3200" dirty="0"/>
              <a:t>To explain how to attend the each component. </a:t>
            </a:r>
          </a:p>
        </p:txBody>
      </p:sp>
      <p:sp>
        <p:nvSpPr>
          <p:cNvPr id="5" name="Title 4">
            <a:extLst>
              <a:ext uri="{FF2B5EF4-FFF2-40B4-BE49-F238E27FC236}">
                <a16:creationId xmlns:a16="http://schemas.microsoft.com/office/drawing/2014/main" id="{B52D2781-C9FD-B29C-5FC6-70552716C5A9}"/>
              </a:ext>
            </a:extLst>
          </p:cNvPr>
          <p:cNvSpPr>
            <a:spLocks noGrp="1"/>
          </p:cNvSpPr>
          <p:nvPr>
            <p:ph type="title"/>
          </p:nvPr>
        </p:nvSpPr>
        <p:spPr>
          <a:xfrm>
            <a:off x="838200" y="356416"/>
            <a:ext cx="10515600" cy="1325563"/>
          </a:xfrm>
        </p:spPr>
        <p:txBody>
          <a:bodyPr/>
          <a:lstStyle/>
          <a:p>
            <a:r>
              <a:rPr lang="en-US" dirty="0"/>
              <a:t>Learning Objectives</a:t>
            </a:r>
          </a:p>
        </p:txBody>
      </p:sp>
    </p:spTree>
    <p:extLst>
      <p:ext uri="{BB962C8B-B14F-4D97-AF65-F5344CB8AC3E}">
        <p14:creationId xmlns:p14="http://schemas.microsoft.com/office/powerpoint/2010/main" val="407139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7B8F-04A5-8930-A89A-AA5F26C42193}"/>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0AADBD2D-E59C-9172-AF24-B486D8E901A4}"/>
              </a:ext>
            </a:extLst>
          </p:cNvPr>
          <p:cNvSpPr>
            <a:spLocks noGrp="1"/>
          </p:cNvSpPr>
          <p:nvPr>
            <p:ph idx="1"/>
          </p:nvPr>
        </p:nvSpPr>
        <p:spPr/>
        <p:txBody>
          <a:bodyPr>
            <a:normAutofit/>
          </a:bodyPr>
          <a:lstStyle/>
          <a:p>
            <a:pPr marL="0" indent="0">
              <a:buNone/>
            </a:pPr>
            <a:r>
              <a:rPr lang="en-US" sz="3200" dirty="0"/>
              <a:t>At the end of this lesson, you should be able to develop a draft of a proposal with the major components.</a:t>
            </a:r>
          </a:p>
        </p:txBody>
      </p:sp>
    </p:spTree>
    <p:extLst>
      <p:ext uri="{BB962C8B-B14F-4D97-AF65-F5344CB8AC3E}">
        <p14:creationId xmlns:p14="http://schemas.microsoft.com/office/powerpoint/2010/main" val="331251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FFE36-F66D-9662-3EED-D012FFD59A69}"/>
              </a:ext>
            </a:extLst>
          </p:cNvPr>
          <p:cNvSpPr>
            <a:spLocks noGrp="1"/>
          </p:cNvSpPr>
          <p:nvPr>
            <p:ph type="title"/>
          </p:nvPr>
        </p:nvSpPr>
        <p:spPr/>
        <p:txBody>
          <a:bodyPr/>
          <a:lstStyle/>
          <a:p>
            <a:r>
              <a:rPr lang="en-US" dirty="0"/>
              <a:t>Major components of a research proposal</a:t>
            </a:r>
          </a:p>
        </p:txBody>
      </p:sp>
      <p:sp>
        <p:nvSpPr>
          <p:cNvPr id="3" name="Content Placeholder 2">
            <a:extLst>
              <a:ext uri="{FF2B5EF4-FFF2-40B4-BE49-F238E27FC236}">
                <a16:creationId xmlns:a16="http://schemas.microsoft.com/office/drawing/2014/main" id="{E87A19D9-388B-2AA5-6662-B6E912BD6202}"/>
              </a:ext>
            </a:extLst>
          </p:cNvPr>
          <p:cNvSpPr>
            <a:spLocks noGrp="1"/>
          </p:cNvSpPr>
          <p:nvPr>
            <p:ph idx="1"/>
          </p:nvPr>
        </p:nvSpPr>
        <p:spPr/>
        <p:txBody>
          <a:bodyPr>
            <a:normAutofit/>
          </a:bodyPr>
          <a:lstStyle/>
          <a:p>
            <a:pPr marL="514350" indent="-514350">
              <a:buFont typeface="+mj-lt"/>
              <a:buAutoNum type="arabicPeriod"/>
            </a:pPr>
            <a:r>
              <a:rPr lang="en-US" dirty="0">
                <a:highlight>
                  <a:srgbClr val="FFFF00"/>
                </a:highlight>
              </a:rPr>
              <a:t>Topic </a:t>
            </a:r>
          </a:p>
          <a:p>
            <a:pPr marL="514350" indent="-514350">
              <a:buFont typeface="+mj-lt"/>
              <a:buAutoNum type="arabicPeriod"/>
            </a:pPr>
            <a:r>
              <a:rPr lang="en-US" dirty="0"/>
              <a:t>Introduction/Background </a:t>
            </a:r>
          </a:p>
          <a:p>
            <a:pPr marL="514350" indent="-514350">
              <a:buFont typeface="+mj-lt"/>
              <a:buAutoNum type="arabicPeriod"/>
            </a:pPr>
            <a:r>
              <a:rPr lang="en-US" dirty="0"/>
              <a:t>Problem identification</a:t>
            </a:r>
          </a:p>
          <a:p>
            <a:pPr marL="514350" indent="-514350">
              <a:buFont typeface="+mj-lt"/>
              <a:buAutoNum type="arabicPeriod"/>
            </a:pPr>
            <a:r>
              <a:rPr lang="en-US" dirty="0"/>
              <a:t>Objectives</a:t>
            </a:r>
          </a:p>
          <a:p>
            <a:pPr marL="514350" indent="-514350">
              <a:buFont typeface="+mj-lt"/>
              <a:buAutoNum type="arabicPeriod"/>
            </a:pPr>
            <a:r>
              <a:rPr lang="en-US" dirty="0"/>
              <a:t>Materials and Methods</a:t>
            </a:r>
          </a:p>
          <a:p>
            <a:pPr marL="514350" indent="-514350">
              <a:buFont typeface="+mj-lt"/>
              <a:buAutoNum type="arabicPeriod"/>
            </a:pPr>
            <a:r>
              <a:rPr lang="en-US" dirty="0"/>
              <a:t>Expected outcome</a:t>
            </a:r>
          </a:p>
          <a:p>
            <a:pPr marL="514350" indent="-514350">
              <a:buFont typeface="+mj-lt"/>
              <a:buAutoNum type="arabicPeriod"/>
            </a:pPr>
            <a:r>
              <a:rPr lang="en-US" dirty="0"/>
              <a:t>Timeline</a:t>
            </a:r>
          </a:p>
          <a:p>
            <a:pPr marL="514350" indent="-514350">
              <a:buFont typeface="+mj-lt"/>
              <a:buAutoNum type="arabicPeriod"/>
            </a:pPr>
            <a:r>
              <a:rPr lang="en-US" dirty="0"/>
              <a:t>References</a:t>
            </a:r>
          </a:p>
        </p:txBody>
      </p:sp>
    </p:spTree>
    <p:extLst>
      <p:ext uri="{BB962C8B-B14F-4D97-AF65-F5344CB8AC3E}">
        <p14:creationId xmlns:p14="http://schemas.microsoft.com/office/powerpoint/2010/main" val="219754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7F882-2139-C5FE-C097-D3F27CBA87D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0636A12-E477-2F96-5B57-F2FE667B63C2}"/>
              </a:ext>
            </a:extLst>
          </p:cNvPr>
          <p:cNvSpPr>
            <a:spLocks noGrp="1"/>
          </p:cNvSpPr>
          <p:nvPr>
            <p:ph idx="1"/>
          </p:nvPr>
        </p:nvSpPr>
        <p:spPr/>
        <p:txBody>
          <a:bodyPr/>
          <a:lstStyle/>
          <a:p>
            <a:pPr marL="0" indent="0">
              <a:buNone/>
            </a:pPr>
            <a:r>
              <a:rPr lang="en-US" dirty="0"/>
              <a:t>Give an overview about the subject area</a:t>
            </a:r>
          </a:p>
          <a:p>
            <a:pPr marL="0" indent="0">
              <a:buNone/>
            </a:pPr>
            <a:endParaRPr lang="en-US" dirty="0"/>
          </a:p>
          <a:p>
            <a:r>
              <a:rPr lang="en-US" dirty="0"/>
              <a:t>	Introduce about the selected area  .</a:t>
            </a:r>
          </a:p>
          <a:p>
            <a:r>
              <a:rPr lang="en-US" dirty="0"/>
              <a:t>	Resent status of the area</a:t>
            </a:r>
          </a:p>
          <a:p>
            <a:r>
              <a:rPr lang="en-US" dirty="0"/>
              <a:t>	Coding the evidences</a:t>
            </a:r>
          </a:p>
          <a:p>
            <a:r>
              <a:rPr lang="en-US" dirty="0"/>
              <a:t>	Limitations/prospects etc. </a:t>
            </a:r>
          </a:p>
          <a:p>
            <a:pPr marL="0" indent="0">
              <a:buNone/>
            </a:pPr>
            <a:endParaRPr lang="en-US" dirty="0"/>
          </a:p>
        </p:txBody>
      </p:sp>
    </p:spTree>
    <p:extLst>
      <p:ext uri="{BB962C8B-B14F-4D97-AF65-F5344CB8AC3E}">
        <p14:creationId xmlns:p14="http://schemas.microsoft.com/office/powerpoint/2010/main" val="53165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B6913-3938-6C62-A52C-66302A911931}"/>
              </a:ext>
            </a:extLst>
          </p:cNvPr>
          <p:cNvSpPr>
            <a:spLocks noGrp="1"/>
          </p:cNvSpPr>
          <p:nvPr>
            <p:ph type="title"/>
          </p:nvPr>
        </p:nvSpPr>
        <p:spPr/>
        <p:txBody>
          <a:bodyPr>
            <a:normAutofit/>
          </a:bodyPr>
          <a:lstStyle/>
          <a:p>
            <a:r>
              <a:rPr lang="en-US" sz="3200" dirty="0" err="1"/>
              <a:t>Eg</a:t>
            </a:r>
            <a:r>
              <a:rPr lang="en-US" sz="3200" dirty="0"/>
              <a:t>: Development of an appropriate technique to control weeds in pineapple </a:t>
            </a:r>
            <a:r>
              <a:rPr lang="en-US" sz="3200" i="1" dirty="0"/>
              <a:t>(Ananas comosus</a:t>
            </a:r>
            <a:r>
              <a:rPr lang="en-US" sz="3200" dirty="0"/>
              <a:t>)cultivation  </a:t>
            </a:r>
          </a:p>
        </p:txBody>
      </p:sp>
      <p:sp>
        <p:nvSpPr>
          <p:cNvPr id="3" name="Content Placeholder 2">
            <a:extLst>
              <a:ext uri="{FF2B5EF4-FFF2-40B4-BE49-F238E27FC236}">
                <a16:creationId xmlns:a16="http://schemas.microsoft.com/office/drawing/2014/main" id="{54D3C833-78C3-B279-E3FD-C79643A2598A}"/>
              </a:ext>
            </a:extLst>
          </p:cNvPr>
          <p:cNvSpPr>
            <a:spLocks noGrp="1"/>
          </p:cNvSpPr>
          <p:nvPr>
            <p:ph idx="1"/>
          </p:nvPr>
        </p:nvSpPr>
        <p:spPr/>
        <p:txBody>
          <a:bodyPr>
            <a:normAutofit fontScale="92500" lnSpcReduction="20000"/>
          </a:bodyPr>
          <a:lstStyle/>
          <a:p>
            <a:pPr marL="0" indent="0">
              <a:buNone/>
            </a:pPr>
            <a:r>
              <a:rPr lang="en-US" dirty="0"/>
              <a:t>Introduction</a:t>
            </a:r>
          </a:p>
          <a:p>
            <a:pPr marL="0" indent="0" algn="just">
              <a:buNone/>
            </a:pPr>
            <a:r>
              <a:rPr lang="en-US" sz="2600" dirty="0"/>
              <a:t>Pineapple is a popular fruit crop grown in Sri Lanka. The total extent of the Pineapple cultivation is around 5000 ha (Department of Agriculture 2021). The cultivation has mainly confined to a few districts specially in the wet and intermediate zones. Pineapple is generally cultivated as an intercrop under coconut, rubber and other perennial crops. The Pineapple is the number one fruit crop exported by Sri Lanka compared to the other fruits ( Export Development Board 2020). The cost of production is about Rs 15/kg and the annual production is around 185,000 mt. ( Word Bank 2021). The average fruit size  has been reported as 1-1.5 kg ( DOA 2021) and there is a potential to increase the yields with good management practices.  Among the agronomic practices weed management has become a serious problem since recent past. Generally, farmers apply weedicides to control weeds in commercial cultivations however the usage of weedicide has been banned by the government in 2021. Therefore, weed management is not practicing properly in many of the large scale cultivations. </a:t>
            </a:r>
          </a:p>
        </p:txBody>
      </p:sp>
    </p:spTree>
    <p:extLst>
      <p:ext uri="{BB962C8B-B14F-4D97-AF65-F5344CB8AC3E}">
        <p14:creationId xmlns:p14="http://schemas.microsoft.com/office/powerpoint/2010/main" val="100523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E434-97ED-B6CD-0415-242F79C8C2C2}"/>
              </a:ext>
            </a:extLst>
          </p:cNvPr>
          <p:cNvSpPr>
            <a:spLocks noGrp="1"/>
          </p:cNvSpPr>
          <p:nvPr>
            <p:ph type="title"/>
          </p:nvPr>
        </p:nvSpPr>
        <p:spPr/>
        <p:txBody>
          <a:bodyPr/>
          <a:lstStyle/>
          <a:p>
            <a:r>
              <a:rPr lang="en-US" dirty="0"/>
              <a:t>Problem statement  </a:t>
            </a:r>
          </a:p>
        </p:txBody>
      </p:sp>
      <p:sp>
        <p:nvSpPr>
          <p:cNvPr id="3" name="Content Placeholder 2">
            <a:extLst>
              <a:ext uri="{FF2B5EF4-FFF2-40B4-BE49-F238E27FC236}">
                <a16:creationId xmlns:a16="http://schemas.microsoft.com/office/drawing/2014/main" id="{034C2BFC-20AE-D3C9-0CB5-B6A8800DDEA3}"/>
              </a:ext>
            </a:extLst>
          </p:cNvPr>
          <p:cNvSpPr>
            <a:spLocks noGrp="1"/>
          </p:cNvSpPr>
          <p:nvPr>
            <p:ph idx="1"/>
          </p:nvPr>
        </p:nvSpPr>
        <p:spPr/>
        <p:txBody>
          <a:bodyPr>
            <a:normAutofit/>
          </a:bodyPr>
          <a:lstStyle/>
          <a:p>
            <a:pPr marL="0" indent="0" algn="just">
              <a:buNone/>
            </a:pPr>
            <a:r>
              <a:rPr lang="en-US" sz="3200" dirty="0"/>
              <a:t>Pineapple is a plant having spiny leaves and it is difficult to control weeds by hand. Therefore, farmers hesitate to control weeds manually and maintain their cultivations with weeds. Hence, they obtain poor  yield and the income. </a:t>
            </a:r>
          </a:p>
          <a:p>
            <a:pPr marL="0" indent="0" algn="just">
              <a:buNone/>
            </a:pPr>
            <a:r>
              <a:rPr lang="en-US" sz="3200" dirty="0"/>
              <a:t>Accordingly, it is important to introduce an easy technique to control weeds in commercial Pineapple cultivations.   </a:t>
            </a:r>
          </a:p>
        </p:txBody>
      </p:sp>
    </p:spTree>
    <p:extLst>
      <p:ext uri="{BB962C8B-B14F-4D97-AF65-F5344CB8AC3E}">
        <p14:creationId xmlns:p14="http://schemas.microsoft.com/office/powerpoint/2010/main" val="237736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DE969-5392-6615-9840-46847E6E7BA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A5DCA219-2798-D450-E915-3B7EEAC3FB1D}"/>
              </a:ext>
            </a:extLst>
          </p:cNvPr>
          <p:cNvSpPr>
            <a:spLocks noGrp="1"/>
          </p:cNvSpPr>
          <p:nvPr>
            <p:ph idx="1"/>
          </p:nvPr>
        </p:nvSpPr>
        <p:spPr/>
        <p:txBody>
          <a:bodyPr/>
          <a:lstStyle/>
          <a:p>
            <a:pPr marL="0" indent="0">
              <a:buNone/>
            </a:pPr>
            <a:r>
              <a:rPr lang="en-US" sz="3200" dirty="0"/>
              <a:t>To develop an instrument to remove weeds in commercial Pineapple  	cultivations.</a:t>
            </a:r>
          </a:p>
          <a:p>
            <a:pPr marL="0" indent="0">
              <a:buNone/>
            </a:pPr>
            <a:r>
              <a:rPr lang="en-US" sz="3200" dirty="0">
                <a:highlight>
                  <a:srgbClr val="FFFF00"/>
                </a:highlight>
              </a:rPr>
              <a:t>Specific objectives</a:t>
            </a:r>
          </a:p>
          <a:p>
            <a:pPr marL="0" indent="0">
              <a:buNone/>
            </a:pPr>
            <a:endParaRPr lang="en-US" sz="3200" dirty="0"/>
          </a:p>
          <a:p>
            <a:pPr marL="0" indent="0">
              <a:buNone/>
            </a:pPr>
            <a:r>
              <a:rPr lang="en-US" sz="3200" dirty="0"/>
              <a:t>1. To assess the impact of weeds on yield</a:t>
            </a:r>
          </a:p>
          <a:p>
            <a:pPr marL="0" indent="0">
              <a:buNone/>
            </a:pPr>
            <a:r>
              <a:rPr lang="en-US" sz="3200" dirty="0"/>
              <a:t>2. To popularize the technique among growers</a:t>
            </a:r>
          </a:p>
        </p:txBody>
      </p:sp>
    </p:spTree>
    <p:extLst>
      <p:ext uri="{BB962C8B-B14F-4D97-AF65-F5344CB8AC3E}">
        <p14:creationId xmlns:p14="http://schemas.microsoft.com/office/powerpoint/2010/main" val="151587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CC448-AD48-D940-89E8-131FDDBD0D5A}"/>
              </a:ext>
            </a:extLst>
          </p:cNvPr>
          <p:cNvSpPr>
            <a:spLocks noGrp="1"/>
          </p:cNvSpPr>
          <p:nvPr>
            <p:ph type="title"/>
          </p:nvPr>
        </p:nvSpPr>
        <p:spPr/>
        <p:txBody>
          <a:bodyPr/>
          <a:lstStyle/>
          <a:p>
            <a:r>
              <a:rPr lang="en-US" dirty="0"/>
              <a:t>Materials and Methods</a:t>
            </a:r>
          </a:p>
        </p:txBody>
      </p:sp>
      <p:sp>
        <p:nvSpPr>
          <p:cNvPr id="3" name="Content Placeholder 2">
            <a:extLst>
              <a:ext uri="{FF2B5EF4-FFF2-40B4-BE49-F238E27FC236}">
                <a16:creationId xmlns:a16="http://schemas.microsoft.com/office/drawing/2014/main" id="{B764A568-8743-77B9-4F4F-876AC861704C}"/>
              </a:ext>
            </a:extLst>
          </p:cNvPr>
          <p:cNvSpPr>
            <a:spLocks noGrp="1"/>
          </p:cNvSpPr>
          <p:nvPr>
            <p:ph idx="1"/>
          </p:nvPr>
        </p:nvSpPr>
        <p:spPr/>
        <p:txBody>
          <a:bodyPr/>
          <a:lstStyle/>
          <a:p>
            <a:pPr marL="0" indent="0">
              <a:buNone/>
            </a:pPr>
            <a:r>
              <a:rPr lang="en-US" dirty="0"/>
              <a:t>1. Materials –The things that you are expecting to use E.g. Metals, steel 	blades, nuts , ?????</a:t>
            </a:r>
          </a:p>
          <a:p>
            <a:pPr marL="0" indent="0">
              <a:buNone/>
            </a:pPr>
            <a:r>
              <a:rPr lang="en-US" dirty="0"/>
              <a:t>2. Location – Agrarian service Centre, </a:t>
            </a:r>
            <a:r>
              <a:rPr lang="en-US" dirty="0" err="1"/>
              <a:t>Mannar</a:t>
            </a:r>
            <a:r>
              <a:rPr lang="en-US" dirty="0"/>
              <a:t>/ UCIARS, </a:t>
            </a:r>
            <a:r>
              <a:rPr lang="en-US" dirty="0" err="1"/>
              <a:t>Waligattha</a:t>
            </a:r>
            <a:r>
              <a:rPr lang="en-US" dirty="0"/>
              <a:t> ???</a:t>
            </a:r>
          </a:p>
          <a:p>
            <a:pPr marL="0" indent="0">
              <a:buNone/>
            </a:pPr>
            <a:r>
              <a:rPr lang="en-US" dirty="0"/>
              <a:t>3. Treatments- Two treatments</a:t>
            </a:r>
          </a:p>
          <a:p>
            <a:pPr marL="0" indent="0">
              <a:buNone/>
            </a:pPr>
            <a:r>
              <a:rPr lang="en-US" dirty="0"/>
              <a:t>	T 1. Hand weeding</a:t>
            </a:r>
          </a:p>
          <a:p>
            <a:pPr marL="0" indent="0">
              <a:buNone/>
            </a:pPr>
            <a:r>
              <a:rPr lang="en-US" dirty="0"/>
              <a:t>	T 2. Chemical weeding</a:t>
            </a:r>
          </a:p>
          <a:p>
            <a:pPr marL="0" indent="0">
              <a:buNone/>
            </a:pPr>
            <a:r>
              <a:rPr lang="en-US" dirty="0"/>
              <a:t>	T3. Cover cropping </a:t>
            </a:r>
          </a:p>
          <a:p>
            <a:pPr marL="0" indent="0">
              <a:buNone/>
            </a:pPr>
            <a:r>
              <a:rPr lang="en-US" dirty="0"/>
              <a:t>	T4. Using the instrument developed</a:t>
            </a:r>
          </a:p>
          <a:p>
            <a:pPr marL="0" indent="0">
              <a:buNone/>
            </a:pPr>
            <a:endParaRPr lang="en-US" dirty="0"/>
          </a:p>
        </p:txBody>
      </p:sp>
    </p:spTree>
    <p:extLst>
      <p:ext uri="{BB962C8B-B14F-4D97-AF65-F5344CB8AC3E}">
        <p14:creationId xmlns:p14="http://schemas.microsoft.com/office/powerpoint/2010/main" val="2054460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699</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Lesson 3</vt:lpstr>
      <vt:lpstr>Learning Objectives</vt:lpstr>
      <vt:lpstr>Learning outcomes</vt:lpstr>
      <vt:lpstr>Major components of a research proposal</vt:lpstr>
      <vt:lpstr>Introduction</vt:lpstr>
      <vt:lpstr>Eg: Development of an appropriate technique to control weeds in pineapple (Ananas comosus)cultivation  </vt:lpstr>
      <vt:lpstr>Problem statement  </vt:lpstr>
      <vt:lpstr>Objectives</vt:lpstr>
      <vt:lpstr>Materials and Methods</vt:lpstr>
      <vt:lpstr>Continued</vt:lpstr>
      <vt:lpstr>Expected outcome</vt:lpstr>
      <vt:lpstr>References</vt:lpstr>
      <vt:lpstr>Timeline</vt:lpstr>
      <vt:lpstr>Homework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dc:title>
  <dc:creator>reviewer</dc:creator>
  <cp:lastModifiedBy>reviewer</cp:lastModifiedBy>
  <cp:revision>3</cp:revision>
  <dcterms:created xsi:type="dcterms:W3CDTF">2022-07-02T11:23:57Z</dcterms:created>
  <dcterms:modified xsi:type="dcterms:W3CDTF">2022-07-02T13:30:37Z</dcterms:modified>
</cp:coreProperties>
</file>