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6" r:id="rId2"/>
    <p:sldId id="336" r:id="rId3"/>
    <p:sldId id="257" r:id="rId4"/>
    <p:sldId id="382" r:id="rId5"/>
    <p:sldId id="355" r:id="rId6"/>
    <p:sldId id="384" r:id="rId7"/>
    <p:sldId id="264" r:id="rId8"/>
    <p:sldId id="268" r:id="rId9"/>
    <p:sldId id="269" r:id="rId10"/>
    <p:sldId id="377" r:id="rId11"/>
    <p:sldId id="356" r:id="rId12"/>
    <p:sldId id="270" r:id="rId13"/>
    <p:sldId id="271" r:id="rId14"/>
    <p:sldId id="378" r:id="rId15"/>
    <p:sldId id="379" r:id="rId16"/>
    <p:sldId id="38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64" d="100"/>
          <a:sy n="64" d="100"/>
        </p:scale>
        <p:origin x="680"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AA0C4-0402-4909-863B-894C1BD98B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56AC6D-75C3-4244-AB44-63A184BA95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0B020B-957D-4BD6-B339-9DB7C1DACDF1}"/>
              </a:ext>
            </a:extLst>
          </p:cNvPr>
          <p:cNvSpPr>
            <a:spLocks noGrp="1"/>
          </p:cNvSpPr>
          <p:nvPr>
            <p:ph type="dt" sz="half" idx="10"/>
          </p:nvPr>
        </p:nvSpPr>
        <p:spPr/>
        <p:txBody>
          <a:bodyPr/>
          <a:lstStyle/>
          <a:p>
            <a:fld id="{7AD0F503-6B76-4EDC-9FF2-4914FE96C91A}" type="datetimeFigureOut">
              <a:rPr lang="en-US" smtClean="0"/>
              <a:t>6/29/2020</a:t>
            </a:fld>
            <a:endParaRPr lang="en-US"/>
          </a:p>
        </p:txBody>
      </p:sp>
      <p:sp>
        <p:nvSpPr>
          <p:cNvPr id="5" name="Footer Placeholder 4">
            <a:extLst>
              <a:ext uri="{FF2B5EF4-FFF2-40B4-BE49-F238E27FC236}">
                <a16:creationId xmlns:a16="http://schemas.microsoft.com/office/drawing/2014/main" id="{325C0904-A909-42DD-849C-6B49CDB916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6E4E4D-C3CE-4731-B7E1-AF780507D00D}"/>
              </a:ext>
            </a:extLst>
          </p:cNvPr>
          <p:cNvSpPr>
            <a:spLocks noGrp="1"/>
          </p:cNvSpPr>
          <p:nvPr>
            <p:ph type="sldNum" sz="quarter" idx="12"/>
          </p:nvPr>
        </p:nvSpPr>
        <p:spPr/>
        <p:txBody>
          <a:bodyPr/>
          <a:lstStyle/>
          <a:p>
            <a:fld id="{248C92FF-728D-43CD-A2A5-276AF9DBA477}" type="slidenum">
              <a:rPr lang="en-US" smtClean="0"/>
              <a:t>‹#›</a:t>
            </a:fld>
            <a:endParaRPr lang="en-US"/>
          </a:p>
        </p:txBody>
      </p:sp>
    </p:spTree>
    <p:extLst>
      <p:ext uri="{BB962C8B-B14F-4D97-AF65-F5344CB8AC3E}">
        <p14:creationId xmlns:p14="http://schemas.microsoft.com/office/powerpoint/2010/main" val="3828236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816DE-1EE2-4CA4-B031-9DAF1C383A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A6CF67-FD42-40F6-B48E-CEE5949FA9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E2C0E-6B28-4CC9-A2E2-50FC72C97851}"/>
              </a:ext>
            </a:extLst>
          </p:cNvPr>
          <p:cNvSpPr>
            <a:spLocks noGrp="1"/>
          </p:cNvSpPr>
          <p:nvPr>
            <p:ph type="dt" sz="half" idx="10"/>
          </p:nvPr>
        </p:nvSpPr>
        <p:spPr/>
        <p:txBody>
          <a:bodyPr/>
          <a:lstStyle/>
          <a:p>
            <a:fld id="{7AD0F503-6B76-4EDC-9FF2-4914FE96C91A}" type="datetimeFigureOut">
              <a:rPr lang="en-US" smtClean="0"/>
              <a:t>6/29/2020</a:t>
            </a:fld>
            <a:endParaRPr lang="en-US"/>
          </a:p>
        </p:txBody>
      </p:sp>
      <p:sp>
        <p:nvSpPr>
          <p:cNvPr id="5" name="Footer Placeholder 4">
            <a:extLst>
              <a:ext uri="{FF2B5EF4-FFF2-40B4-BE49-F238E27FC236}">
                <a16:creationId xmlns:a16="http://schemas.microsoft.com/office/drawing/2014/main" id="{6EF7B20C-05B8-489D-A741-11C7C3BEC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AFAEB2-AD3D-42D2-A502-F07BD7D74E2A}"/>
              </a:ext>
            </a:extLst>
          </p:cNvPr>
          <p:cNvSpPr>
            <a:spLocks noGrp="1"/>
          </p:cNvSpPr>
          <p:nvPr>
            <p:ph type="sldNum" sz="quarter" idx="12"/>
          </p:nvPr>
        </p:nvSpPr>
        <p:spPr/>
        <p:txBody>
          <a:bodyPr/>
          <a:lstStyle/>
          <a:p>
            <a:fld id="{248C92FF-728D-43CD-A2A5-276AF9DBA477}" type="slidenum">
              <a:rPr lang="en-US" smtClean="0"/>
              <a:t>‹#›</a:t>
            </a:fld>
            <a:endParaRPr lang="en-US"/>
          </a:p>
        </p:txBody>
      </p:sp>
    </p:spTree>
    <p:extLst>
      <p:ext uri="{BB962C8B-B14F-4D97-AF65-F5344CB8AC3E}">
        <p14:creationId xmlns:p14="http://schemas.microsoft.com/office/powerpoint/2010/main" val="3719109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F936A1-B4B6-4633-9D10-A6FDE3B00D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585754-D8FE-4563-B34C-C385F49F1B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797287-C220-4DA8-AA81-E274BFB2113E}"/>
              </a:ext>
            </a:extLst>
          </p:cNvPr>
          <p:cNvSpPr>
            <a:spLocks noGrp="1"/>
          </p:cNvSpPr>
          <p:nvPr>
            <p:ph type="dt" sz="half" idx="10"/>
          </p:nvPr>
        </p:nvSpPr>
        <p:spPr/>
        <p:txBody>
          <a:bodyPr/>
          <a:lstStyle/>
          <a:p>
            <a:fld id="{7AD0F503-6B76-4EDC-9FF2-4914FE96C91A}" type="datetimeFigureOut">
              <a:rPr lang="en-US" smtClean="0"/>
              <a:t>6/29/2020</a:t>
            </a:fld>
            <a:endParaRPr lang="en-US"/>
          </a:p>
        </p:txBody>
      </p:sp>
      <p:sp>
        <p:nvSpPr>
          <p:cNvPr id="5" name="Footer Placeholder 4">
            <a:extLst>
              <a:ext uri="{FF2B5EF4-FFF2-40B4-BE49-F238E27FC236}">
                <a16:creationId xmlns:a16="http://schemas.microsoft.com/office/drawing/2014/main" id="{C1E76406-7365-4396-9F99-113E29CEE6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1E0EC-E534-4CD3-A9A8-1206D61BB814}"/>
              </a:ext>
            </a:extLst>
          </p:cNvPr>
          <p:cNvSpPr>
            <a:spLocks noGrp="1"/>
          </p:cNvSpPr>
          <p:nvPr>
            <p:ph type="sldNum" sz="quarter" idx="12"/>
          </p:nvPr>
        </p:nvSpPr>
        <p:spPr/>
        <p:txBody>
          <a:bodyPr/>
          <a:lstStyle/>
          <a:p>
            <a:fld id="{248C92FF-728D-43CD-A2A5-276AF9DBA477}" type="slidenum">
              <a:rPr lang="en-US" smtClean="0"/>
              <a:t>‹#›</a:t>
            </a:fld>
            <a:endParaRPr lang="en-US"/>
          </a:p>
        </p:txBody>
      </p:sp>
    </p:spTree>
    <p:extLst>
      <p:ext uri="{BB962C8B-B14F-4D97-AF65-F5344CB8AC3E}">
        <p14:creationId xmlns:p14="http://schemas.microsoft.com/office/powerpoint/2010/main" val="3540734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6509-7123-47A2-BF80-311315933F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93D13D-BEBE-438F-B3D1-63818253BC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383B3-35B2-4785-967D-09CD5AEE5014}"/>
              </a:ext>
            </a:extLst>
          </p:cNvPr>
          <p:cNvSpPr>
            <a:spLocks noGrp="1"/>
          </p:cNvSpPr>
          <p:nvPr>
            <p:ph type="dt" sz="half" idx="10"/>
          </p:nvPr>
        </p:nvSpPr>
        <p:spPr/>
        <p:txBody>
          <a:bodyPr/>
          <a:lstStyle/>
          <a:p>
            <a:fld id="{7AD0F503-6B76-4EDC-9FF2-4914FE96C91A}" type="datetimeFigureOut">
              <a:rPr lang="en-US" smtClean="0"/>
              <a:t>6/29/2020</a:t>
            </a:fld>
            <a:endParaRPr lang="en-US"/>
          </a:p>
        </p:txBody>
      </p:sp>
      <p:sp>
        <p:nvSpPr>
          <p:cNvPr id="5" name="Footer Placeholder 4">
            <a:extLst>
              <a:ext uri="{FF2B5EF4-FFF2-40B4-BE49-F238E27FC236}">
                <a16:creationId xmlns:a16="http://schemas.microsoft.com/office/drawing/2014/main" id="{A4C8C257-ED68-411C-8F4C-7E957ECC55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1C38E-4D9E-47BD-8DFE-BF9CABC9794A}"/>
              </a:ext>
            </a:extLst>
          </p:cNvPr>
          <p:cNvSpPr>
            <a:spLocks noGrp="1"/>
          </p:cNvSpPr>
          <p:nvPr>
            <p:ph type="sldNum" sz="quarter" idx="12"/>
          </p:nvPr>
        </p:nvSpPr>
        <p:spPr/>
        <p:txBody>
          <a:bodyPr/>
          <a:lstStyle/>
          <a:p>
            <a:fld id="{248C92FF-728D-43CD-A2A5-276AF9DBA477}" type="slidenum">
              <a:rPr lang="en-US" smtClean="0"/>
              <a:t>‹#›</a:t>
            </a:fld>
            <a:endParaRPr lang="en-US"/>
          </a:p>
        </p:txBody>
      </p:sp>
    </p:spTree>
    <p:extLst>
      <p:ext uri="{BB962C8B-B14F-4D97-AF65-F5344CB8AC3E}">
        <p14:creationId xmlns:p14="http://schemas.microsoft.com/office/powerpoint/2010/main" val="1842537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A2AE-5B04-4673-B839-DBD6FC4BFA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04FA69-C3DB-43B6-9824-BCD1BDA11C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1C681-5E02-4A6A-9B07-EE9896C396E6}"/>
              </a:ext>
            </a:extLst>
          </p:cNvPr>
          <p:cNvSpPr>
            <a:spLocks noGrp="1"/>
          </p:cNvSpPr>
          <p:nvPr>
            <p:ph type="dt" sz="half" idx="10"/>
          </p:nvPr>
        </p:nvSpPr>
        <p:spPr/>
        <p:txBody>
          <a:bodyPr/>
          <a:lstStyle/>
          <a:p>
            <a:fld id="{7AD0F503-6B76-4EDC-9FF2-4914FE96C91A}" type="datetimeFigureOut">
              <a:rPr lang="en-US" smtClean="0"/>
              <a:t>6/29/2020</a:t>
            </a:fld>
            <a:endParaRPr lang="en-US"/>
          </a:p>
        </p:txBody>
      </p:sp>
      <p:sp>
        <p:nvSpPr>
          <p:cNvPr id="5" name="Footer Placeholder 4">
            <a:extLst>
              <a:ext uri="{FF2B5EF4-FFF2-40B4-BE49-F238E27FC236}">
                <a16:creationId xmlns:a16="http://schemas.microsoft.com/office/drawing/2014/main" id="{5D6FBC7A-BC97-429A-A578-0374CD8006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ECA205-7A0B-4C93-851C-D58C8B79BDB1}"/>
              </a:ext>
            </a:extLst>
          </p:cNvPr>
          <p:cNvSpPr>
            <a:spLocks noGrp="1"/>
          </p:cNvSpPr>
          <p:nvPr>
            <p:ph type="sldNum" sz="quarter" idx="12"/>
          </p:nvPr>
        </p:nvSpPr>
        <p:spPr/>
        <p:txBody>
          <a:bodyPr/>
          <a:lstStyle/>
          <a:p>
            <a:fld id="{248C92FF-728D-43CD-A2A5-276AF9DBA477}" type="slidenum">
              <a:rPr lang="en-US" smtClean="0"/>
              <a:t>‹#›</a:t>
            </a:fld>
            <a:endParaRPr lang="en-US"/>
          </a:p>
        </p:txBody>
      </p:sp>
    </p:spTree>
    <p:extLst>
      <p:ext uri="{BB962C8B-B14F-4D97-AF65-F5344CB8AC3E}">
        <p14:creationId xmlns:p14="http://schemas.microsoft.com/office/powerpoint/2010/main" val="42570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77947-C5A2-4258-83B0-247EEBF793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4D73C4-4D45-4F75-8627-FC9DF3E25A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1AC381-3118-4BFE-AF38-D8CA055920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71C1A6-2436-4509-A0F0-B03609AEF762}"/>
              </a:ext>
            </a:extLst>
          </p:cNvPr>
          <p:cNvSpPr>
            <a:spLocks noGrp="1"/>
          </p:cNvSpPr>
          <p:nvPr>
            <p:ph type="dt" sz="half" idx="10"/>
          </p:nvPr>
        </p:nvSpPr>
        <p:spPr/>
        <p:txBody>
          <a:bodyPr/>
          <a:lstStyle/>
          <a:p>
            <a:fld id="{7AD0F503-6B76-4EDC-9FF2-4914FE96C91A}" type="datetimeFigureOut">
              <a:rPr lang="en-US" smtClean="0"/>
              <a:t>6/29/2020</a:t>
            </a:fld>
            <a:endParaRPr lang="en-US"/>
          </a:p>
        </p:txBody>
      </p:sp>
      <p:sp>
        <p:nvSpPr>
          <p:cNvPr id="6" name="Footer Placeholder 5">
            <a:extLst>
              <a:ext uri="{FF2B5EF4-FFF2-40B4-BE49-F238E27FC236}">
                <a16:creationId xmlns:a16="http://schemas.microsoft.com/office/drawing/2014/main" id="{FF36DF61-C49C-49F1-97B9-76EDB97B77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EE7631-7FF9-4B66-B2DA-411334F24A2C}"/>
              </a:ext>
            </a:extLst>
          </p:cNvPr>
          <p:cNvSpPr>
            <a:spLocks noGrp="1"/>
          </p:cNvSpPr>
          <p:nvPr>
            <p:ph type="sldNum" sz="quarter" idx="12"/>
          </p:nvPr>
        </p:nvSpPr>
        <p:spPr/>
        <p:txBody>
          <a:bodyPr/>
          <a:lstStyle/>
          <a:p>
            <a:fld id="{248C92FF-728D-43CD-A2A5-276AF9DBA477}" type="slidenum">
              <a:rPr lang="en-US" smtClean="0"/>
              <a:t>‹#›</a:t>
            </a:fld>
            <a:endParaRPr lang="en-US"/>
          </a:p>
        </p:txBody>
      </p:sp>
    </p:spTree>
    <p:extLst>
      <p:ext uri="{BB962C8B-B14F-4D97-AF65-F5344CB8AC3E}">
        <p14:creationId xmlns:p14="http://schemas.microsoft.com/office/powerpoint/2010/main" val="2913939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E6F7B-C802-49C1-A943-FB027C13CE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B44C19-B8E6-42BE-9F6D-99E1E0EB04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4D481C-0E1F-45AC-9B5A-8AC6E8E544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D73139-6C1A-442C-AB97-C1A7043F4A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BCE0A6-35B2-4AE3-A589-0CCADE9FD7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945D22-B256-4576-AFDF-CE3B8975DF3E}"/>
              </a:ext>
            </a:extLst>
          </p:cNvPr>
          <p:cNvSpPr>
            <a:spLocks noGrp="1"/>
          </p:cNvSpPr>
          <p:nvPr>
            <p:ph type="dt" sz="half" idx="10"/>
          </p:nvPr>
        </p:nvSpPr>
        <p:spPr/>
        <p:txBody>
          <a:bodyPr/>
          <a:lstStyle/>
          <a:p>
            <a:fld id="{7AD0F503-6B76-4EDC-9FF2-4914FE96C91A}" type="datetimeFigureOut">
              <a:rPr lang="en-US" smtClean="0"/>
              <a:t>6/29/2020</a:t>
            </a:fld>
            <a:endParaRPr lang="en-US"/>
          </a:p>
        </p:txBody>
      </p:sp>
      <p:sp>
        <p:nvSpPr>
          <p:cNvPr id="8" name="Footer Placeholder 7">
            <a:extLst>
              <a:ext uri="{FF2B5EF4-FFF2-40B4-BE49-F238E27FC236}">
                <a16:creationId xmlns:a16="http://schemas.microsoft.com/office/drawing/2014/main" id="{D35CA427-E6E8-4FA9-BA0C-BD45288A0B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27431E-091A-463C-AA0C-9E07E9C792ED}"/>
              </a:ext>
            </a:extLst>
          </p:cNvPr>
          <p:cNvSpPr>
            <a:spLocks noGrp="1"/>
          </p:cNvSpPr>
          <p:nvPr>
            <p:ph type="sldNum" sz="quarter" idx="12"/>
          </p:nvPr>
        </p:nvSpPr>
        <p:spPr/>
        <p:txBody>
          <a:bodyPr/>
          <a:lstStyle/>
          <a:p>
            <a:fld id="{248C92FF-728D-43CD-A2A5-276AF9DBA477}" type="slidenum">
              <a:rPr lang="en-US" smtClean="0"/>
              <a:t>‹#›</a:t>
            </a:fld>
            <a:endParaRPr lang="en-US"/>
          </a:p>
        </p:txBody>
      </p:sp>
    </p:spTree>
    <p:extLst>
      <p:ext uri="{BB962C8B-B14F-4D97-AF65-F5344CB8AC3E}">
        <p14:creationId xmlns:p14="http://schemas.microsoft.com/office/powerpoint/2010/main" val="271930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DDE03-A7E1-49A5-B878-F909BD2144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408A9A-0E09-4668-B98C-88036A955520}"/>
              </a:ext>
            </a:extLst>
          </p:cNvPr>
          <p:cNvSpPr>
            <a:spLocks noGrp="1"/>
          </p:cNvSpPr>
          <p:nvPr>
            <p:ph type="dt" sz="half" idx="10"/>
          </p:nvPr>
        </p:nvSpPr>
        <p:spPr/>
        <p:txBody>
          <a:bodyPr/>
          <a:lstStyle/>
          <a:p>
            <a:fld id="{7AD0F503-6B76-4EDC-9FF2-4914FE96C91A}" type="datetimeFigureOut">
              <a:rPr lang="en-US" smtClean="0"/>
              <a:t>6/29/2020</a:t>
            </a:fld>
            <a:endParaRPr lang="en-US"/>
          </a:p>
        </p:txBody>
      </p:sp>
      <p:sp>
        <p:nvSpPr>
          <p:cNvPr id="4" name="Footer Placeholder 3">
            <a:extLst>
              <a:ext uri="{FF2B5EF4-FFF2-40B4-BE49-F238E27FC236}">
                <a16:creationId xmlns:a16="http://schemas.microsoft.com/office/drawing/2014/main" id="{61E5BB97-A5AF-4898-89FC-7CE791B93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BABB84-3047-4C42-8FF7-38A52FC9A553}"/>
              </a:ext>
            </a:extLst>
          </p:cNvPr>
          <p:cNvSpPr>
            <a:spLocks noGrp="1"/>
          </p:cNvSpPr>
          <p:nvPr>
            <p:ph type="sldNum" sz="quarter" idx="12"/>
          </p:nvPr>
        </p:nvSpPr>
        <p:spPr/>
        <p:txBody>
          <a:bodyPr/>
          <a:lstStyle/>
          <a:p>
            <a:fld id="{248C92FF-728D-43CD-A2A5-276AF9DBA477}" type="slidenum">
              <a:rPr lang="en-US" smtClean="0"/>
              <a:t>‹#›</a:t>
            </a:fld>
            <a:endParaRPr lang="en-US"/>
          </a:p>
        </p:txBody>
      </p:sp>
    </p:spTree>
    <p:extLst>
      <p:ext uri="{BB962C8B-B14F-4D97-AF65-F5344CB8AC3E}">
        <p14:creationId xmlns:p14="http://schemas.microsoft.com/office/powerpoint/2010/main" val="2809343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239BBD-961D-4C2F-AA16-FA55EC3027FB}"/>
              </a:ext>
            </a:extLst>
          </p:cNvPr>
          <p:cNvSpPr>
            <a:spLocks noGrp="1"/>
          </p:cNvSpPr>
          <p:nvPr>
            <p:ph type="dt" sz="half" idx="10"/>
          </p:nvPr>
        </p:nvSpPr>
        <p:spPr/>
        <p:txBody>
          <a:bodyPr/>
          <a:lstStyle/>
          <a:p>
            <a:fld id="{7AD0F503-6B76-4EDC-9FF2-4914FE96C91A}" type="datetimeFigureOut">
              <a:rPr lang="en-US" smtClean="0"/>
              <a:t>6/29/2020</a:t>
            </a:fld>
            <a:endParaRPr lang="en-US"/>
          </a:p>
        </p:txBody>
      </p:sp>
      <p:sp>
        <p:nvSpPr>
          <p:cNvPr id="3" name="Footer Placeholder 2">
            <a:extLst>
              <a:ext uri="{FF2B5EF4-FFF2-40B4-BE49-F238E27FC236}">
                <a16:creationId xmlns:a16="http://schemas.microsoft.com/office/drawing/2014/main" id="{A6F56088-9E3B-4605-9380-5CA43EC54C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9FAF91-26C3-4AF1-98E9-7892B2D755A4}"/>
              </a:ext>
            </a:extLst>
          </p:cNvPr>
          <p:cNvSpPr>
            <a:spLocks noGrp="1"/>
          </p:cNvSpPr>
          <p:nvPr>
            <p:ph type="sldNum" sz="quarter" idx="12"/>
          </p:nvPr>
        </p:nvSpPr>
        <p:spPr/>
        <p:txBody>
          <a:bodyPr/>
          <a:lstStyle/>
          <a:p>
            <a:fld id="{248C92FF-728D-43CD-A2A5-276AF9DBA477}" type="slidenum">
              <a:rPr lang="en-US" smtClean="0"/>
              <a:t>‹#›</a:t>
            </a:fld>
            <a:endParaRPr lang="en-US"/>
          </a:p>
        </p:txBody>
      </p:sp>
    </p:spTree>
    <p:extLst>
      <p:ext uri="{BB962C8B-B14F-4D97-AF65-F5344CB8AC3E}">
        <p14:creationId xmlns:p14="http://schemas.microsoft.com/office/powerpoint/2010/main" val="1344951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80575-6A74-42BB-B5F5-AC8F5AC41B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758918-F64D-4814-B5B3-F06A0A4D85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F00C35-BC9B-443C-BD31-B62E3C8F9D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9671A7-50F5-4161-91B3-BD733C83807A}"/>
              </a:ext>
            </a:extLst>
          </p:cNvPr>
          <p:cNvSpPr>
            <a:spLocks noGrp="1"/>
          </p:cNvSpPr>
          <p:nvPr>
            <p:ph type="dt" sz="half" idx="10"/>
          </p:nvPr>
        </p:nvSpPr>
        <p:spPr/>
        <p:txBody>
          <a:bodyPr/>
          <a:lstStyle/>
          <a:p>
            <a:fld id="{7AD0F503-6B76-4EDC-9FF2-4914FE96C91A}" type="datetimeFigureOut">
              <a:rPr lang="en-US" smtClean="0"/>
              <a:t>6/29/2020</a:t>
            </a:fld>
            <a:endParaRPr lang="en-US"/>
          </a:p>
        </p:txBody>
      </p:sp>
      <p:sp>
        <p:nvSpPr>
          <p:cNvPr id="6" name="Footer Placeholder 5">
            <a:extLst>
              <a:ext uri="{FF2B5EF4-FFF2-40B4-BE49-F238E27FC236}">
                <a16:creationId xmlns:a16="http://schemas.microsoft.com/office/drawing/2014/main" id="{9F1E6A86-3F36-4825-836F-3376356C48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93949-CF1E-4630-9FBE-7D1CB53D0BF7}"/>
              </a:ext>
            </a:extLst>
          </p:cNvPr>
          <p:cNvSpPr>
            <a:spLocks noGrp="1"/>
          </p:cNvSpPr>
          <p:nvPr>
            <p:ph type="sldNum" sz="quarter" idx="12"/>
          </p:nvPr>
        </p:nvSpPr>
        <p:spPr/>
        <p:txBody>
          <a:bodyPr/>
          <a:lstStyle/>
          <a:p>
            <a:fld id="{248C92FF-728D-43CD-A2A5-276AF9DBA477}" type="slidenum">
              <a:rPr lang="en-US" smtClean="0"/>
              <a:t>‹#›</a:t>
            </a:fld>
            <a:endParaRPr lang="en-US"/>
          </a:p>
        </p:txBody>
      </p:sp>
    </p:spTree>
    <p:extLst>
      <p:ext uri="{BB962C8B-B14F-4D97-AF65-F5344CB8AC3E}">
        <p14:creationId xmlns:p14="http://schemas.microsoft.com/office/powerpoint/2010/main" val="1861357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5DCD0-ED94-49EF-939D-C420CE7EAF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6995E7-330D-4D94-BD29-F2FB169BE6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0761A6-DAF7-4066-BB42-59ED5ADA89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BB9A4F-0FFA-447E-A705-56179BA09D5C}"/>
              </a:ext>
            </a:extLst>
          </p:cNvPr>
          <p:cNvSpPr>
            <a:spLocks noGrp="1"/>
          </p:cNvSpPr>
          <p:nvPr>
            <p:ph type="dt" sz="half" idx="10"/>
          </p:nvPr>
        </p:nvSpPr>
        <p:spPr/>
        <p:txBody>
          <a:bodyPr/>
          <a:lstStyle/>
          <a:p>
            <a:fld id="{7AD0F503-6B76-4EDC-9FF2-4914FE96C91A}" type="datetimeFigureOut">
              <a:rPr lang="en-US" smtClean="0"/>
              <a:t>6/29/2020</a:t>
            </a:fld>
            <a:endParaRPr lang="en-US"/>
          </a:p>
        </p:txBody>
      </p:sp>
      <p:sp>
        <p:nvSpPr>
          <p:cNvPr id="6" name="Footer Placeholder 5">
            <a:extLst>
              <a:ext uri="{FF2B5EF4-FFF2-40B4-BE49-F238E27FC236}">
                <a16:creationId xmlns:a16="http://schemas.microsoft.com/office/drawing/2014/main" id="{29A8BCDE-FDCB-4AD8-9C3D-A197211A2E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BD6C9-403D-4B94-AEC3-119E45046208}"/>
              </a:ext>
            </a:extLst>
          </p:cNvPr>
          <p:cNvSpPr>
            <a:spLocks noGrp="1"/>
          </p:cNvSpPr>
          <p:nvPr>
            <p:ph type="sldNum" sz="quarter" idx="12"/>
          </p:nvPr>
        </p:nvSpPr>
        <p:spPr/>
        <p:txBody>
          <a:bodyPr/>
          <a:lstStyle/>
          <a:p>
            <a:fld id="{248C92FF-728D-43CD-A2A5-276AF9DBA477}" type="slidenum">
              <a:rPr lang="en-US" smtClean="0"/>
              <a:t>‹#›</a:t>
            </a:fld>
            <a:endParaRPr lang="en-US"/>
          </a:p>
        </p:txBody>
      </p:sp>
    </p:spTree>
    <p:extLst>
      <p:ext uri="{BB962C8B-B14F-4D97-AF65-F5344CB8AC3E}">
        <p14:creationId xmlns:p14="http://schemas.microsoft.com/office/powerpoint/2010/main" val="1458002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2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3D37C0-38DA-4998-BE37-C8E1D2394D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5F54C3-4617-4E17-A5B7-A6A979C6CE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BFC1E1-EC43-4C3E-A883-AB3E69AB99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D0F503-6B76-4EDC-9FF2-4914FE96C91A}" type="datetimeFigureOut">
              <a:rPr lang="en-US" smtClean="0"/>
              <a:t>6/29/2020</a:t>
            </a:fld>
            <a:endParaRPr lang="en-US"/>
          </a:p>
        </p:txBody>
      </p:sp>
      <p:sp>
        <p:nvSpPr>
          <p:cNvPr id="5" name="Footer Placeholder 4">
            <a:extLst>
              <a:ext uri="{FF2B5EF4-FFF2-40B4-BE49-F238E27FC236}">
                <a16:creationId xmlns:a16="http://schemas.microsoft.com/office/drawing/2014/main" id="{5EB3A907-D2C3-43AC-8C3A-9A51DE2E02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E15A4C-C01B-42B1-86C1-F31E1A0D94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C92FF-728D-43CD-A2A5-276AF9DBA477}" type="slidenum">
              <a:rPr lang="en-US" smtClean="0"/>
              <a:t>‹#›</a:t>
            </a:fld>
            <a:endParaRPr lang="en-US"/>
          </a:p>
        </p:txBody>
      </p:sp>
    </p:spTree>
    <p:extLst>
      <p:ext uri="{BB962C8B-B14F-4D97-AF65-F5344CB8AC3E}">
        <p14:creationId xmlns:p14="http://schemas.microsoft.com/office/powerpoint/2010/main" val="422967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723B18D2-8968-47EB-904D-BC5FAC613EE9}"/>
              </a:ext>
            </a:extLst>
          </p:cNvPr>
          <p:cNvSpPr>
            <a:spLocks noGrp="1" noChangeArrowheads="1"/>
          </p:cNvSpPr>
          <p:nvPr>
            <p:ph type="ctrTitle"/>
          </p:nvPr>
        </p:nvSpPr>
        <p:spPr/>
        <p:txBody>
          <a:bodyPr/>
          <a:lstStyle/>
          <a:p>
            <a:r>
              <a:rPr lang="en-US" altLang="en-US"/>
              <a:t>Postharvest diseases</a:t>
            </a:r>
          </a:p>
        </p:txBody>
      </p:sp>
      <p:sp>
        <p:nvSpPr>
          <p:cNvPr id="4099" name="Subtitle 2">
            <a:extLst>
              <a:ext uri="{FF2B5EF4-FFF2-40B4-BE49-F238E27FC236}">
                <a16:creationId xmlns:a16="http://schemas.microsoft.com/office/drawing/2014/main" id="{0676A969-F9AA-4930-8002-4A78507A8252}"/>
              </a:ext>
            </a:extLst>
          </p:cNvPr>
          <p:cNvSpPr>
            <a:spLocks noGrp="1" noChangeArrowheads="1"/>
          </p:cNvSpPr>
          <p:nvPr>
            <p:ph type="subTitle" idx="1"/>
          </p:nvPr>
        </p:nvSpPr>
        <p:spPr/>
        <p:txBody>
          <a:bodyPr/>
          <a:lstStyle/>
          <a:p>
            <a:pPr algn="r"/>
            <a:r>
              <a:rPr lang="en-US" altLang="en-US"/>
              <a:t>Dr. Sujatha Weerasinghe</a:t>
            </a:r>
          </a:p>
        </p:txBody>
      </p:sp>
      <p:sp>
        <p:nvSpPr>
          <p:cNvPr id="4100" name="Slide Number Placeholder 3">
            <a:extLst>
              <a:ext uri="{FF2B5EF4-FFF2-40B4-BE49-F238E27FC236}">
                <a16:creationId xmlns:a16="http://schemas.microsoft.com/office/drawing/2014/main" id="{00A9E311-ED22-44B2-B98C-52B2EA45D9A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EC15A4B-85B7-4C85-85EE-CAB2642EEB38}" type="slidenum">
              <a:rPr lang="en-US" altLang="en-US" sz="1400"/>
              <a:pPr>
                <a:spcBef>
                  <a:spcPct val="0"/>
                </a:spcBef>
                <a:buFontTx/>
                <a:buNone/>
              </a:pPr>
              <a:t>1</a:t>
            </a:fld>
            <a:endParaRPr lang="en-US" altLang="en-US" sz="1400"/>
          </a:p>
        </p:txBody>
      </p:sp>
      <p:sp>
        <p:nvSpPr>
          <p:cNvPr id="4101" name="object 9">
            <a:extLst>
              <a:ext uri="{FF2B5EF4-FFF2-40B4-BE49-F238E27FC236}">
                <a16:creationId xmlns:a16="http://schemas.microsoft.com/office/drawing/2014/main" id="{152E3A3B-88CE-4778-9AE6-7C6A0DAA0E64}"/>
              </a:ext>
            </a:extLst>
          </p:cNvPr>
          <p:cNvSpPr>
            <a:spLocks noChangeArrowheads="1"/>
          </p:cNvSpPr>
          <p:nvPr/>
        </p:nvSpPr>
        <p:spPr bwMode="auto">
          <a:xfrm>
            <a:off x="8686800" y="533400"/>
            <a:ext cx="1600200" cy="20574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 name="Recorded Sound">
            <a:hlinkClick r:id="" action="ppaction://media"/>
            <a:extLst>
              <a:ext uri="{FF2B5EF4-FFF2-40B4-BE49-F238E27FC236}">
                <a16:creationId xmlns:a16="http://schemas.microsoft.com/office/drawing/2014/main" id="{75A674B6-5DE7-4A37-9A22-EB332EEDD3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079C0-627F-400B-802D-1165B02B7872}"/>
              </a:ext>
            </a:extLst>
          </p:cNvPr>
          <p:cNvSpPr>
            <a:spLocks noGrp="1"/>
          </p:cNvSpPr>
          <p:nvPr>
            <p:ph type="title"/>
          </p:nvPr>
        </p:nvSpPr>
        <p:spPr/>
        <p:txBody>
          <a:bodyPr/>
          <a:lstStyle/>
          <a:p>
            <a:r>
              <a:rPr lang="en-US" dirty="0"/>
              <a:t>In certain cases :</a:t>
            </a:r>
            <a:br>
              <a:rPr lang="en-US" dirty="0"/>
            </a:br>
            <a:endParaRPr lang="en-US" dirty="0"/>
          </a:p>
        </p:txBody>
      </p:sp>
      <p:sp>
        <p:nvSpPr>
          <p:cNvPr id="3" name="Content Placeholder 2">
            <a:extLst>
              <a:ext uri="{FF2B5EF4-FFF2-40B4-BE49-F238E27FC236}">
                <a16:creationId xmlns:a16="http://schemas.microsoft.com/office/drawing/2014/main" id="{9776E742-53A2-4F8E-BBCE-028A85099EF4}"/>
              </a:ext>
            </a:extLst>
          </p:cNvPr>
          <p:cNvSpPr>
            <a:spLocks noGrp="1"/>
          </p:cNvSpPr>
          <p:nvPr>
            <p:ph idx="1"/>
          </p:nvPr>
        </p:nvSpPr>
        <p:spPr/>
        <p:txBody>
          <a:bodyPr/>
          <a:lstStyle/>
          <a:p>
            <a:pPr marL="0" indent="0">
              <a:lnSpc>
                <a:spcPct val="200000"/>
              </a:lnSpc>
              <a:buNone/>
            </a:pPr>
            <a:r>
              <a:rPr lang="en-US" dirty="0"/>
              <a:t>Pathogens enter the fruits but remain dormant or quiescent stage for a certain period. But they starts to show symptoms with ripening of fruits. Let us see how do this pathogens activate within commodities. </a:t>
            </a:r>
          </a:p>
        </p:txBody>
      </p:sp>
      <p:pic>
        <p:nvPicPr>
          <p:cNvPr id="4" name="Recorded Sound">
            <a:hlinkClick r:id="" action="ppaction://media"/>
            <a:extLst>
              <a:ext uri="{FF2B5EF4-FFF2-40B4-BE49-F238E27FC236}">
                <a16:creationId xmlns:a16="http://schemas.microsoft.com/office/drawing/2014/main" id="{01FFD4A6-7341-4D65-84F3-CEBFB872DB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85420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a:extLst>
              <a:ext uri="{FF2B5EF4-FFF2-40B4-BE49-F238E27FC236}">
                <a16:creationId xmlns:a16="http://schemas.microsoft.com/office/drawing/2014/main" id="{A4B788BE-9EC6-4EA9-86FF-10EC56185BC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6FE728-6E09-4065-91B7-EF2941A4FA9E}" type="slidenum">
              <a:rPr lang="en-US" altLang="en-US" sz="1400"/>
              <a:pPr>
                <a:spcBef>
                  <a:spcPct val="0"/>
                </a:spcBef>
                <a:buFontTx/>
                <a:buNone/>
              </a:pPr>
              <a:t>11</a:t>
            </a:fld>
            <a:endParaRPr lang="en-US" altLang="en-US" sz="1400"/>
          </a:p>
        </p:txBody>
      </p:sp>
      <p:sp>
        <p:nvSpPr>
          <p:cNvPr id="14339" name="Rectangle 2">
            <a:extLst>
              <a:ext uri="{FF2B5EF4-FFF2-40B4-BE49-F238E27FC236}">
                <a16:creationId xmlns:a16="http://schemas.microsoft.com/office/drawing/2014/main" id="{F8FC5C17-C5BE-4DBF-85BB-74BC216BD7AE}"/>
              </a:ext>
            </a:extLst>
          </p:cNvPr>
          <p:cNvSpPr>
            <a:spLocks noGrp="1" noChangeArrowheads="1"/>
          </p:cNvSpPr>
          <p:nvPr>
            <p:ph type="subTitle" idx="1"/>
          </p:nvPr>
        </p:nvSpPr>
        <p:spPr>
          <a:xfrm>
            <a:off x="1676400" y="0"/>
            <a:ext cx="8839200" cy="6248400"/>
          </a:xfrm>
        </p:spPr>
        <p:txBody>
          <a:bodyPr/>
          <a:lstStyle/>
          <a:p>
            <a:pPr marL="609600" indent="-609600" algn="l">
              <a:lnSpc>
                <a:spcPct val="80000"/>
              </a:lnSpc>
            </a:pPr>
            <a:endParaRPr lang="en-US" altLang="en-US" dirty="0">
              <a:solidFill>
                <a:srgbClr val="FF0000"/>
              </a:solidFill>
            </a:endParaRPr>
          </a:p>
          <a:p>
            <a:pPr marL="609600" indent="-609600" algn="l">
              <a:lnSpc>
                <a:spcPct val="80000"/>
              </a:lnSpc>
            </a:pPr>
            <a:r>
              <a:rPr lang="en-US" altLang="en-US" dirty="0">
                <a:highlight>
                  <a:srgbClr val="FFFF00"/>
                </a:highlight>
              </a:rPr>
              <a:t>How the dormant stage of pathogen is activated to cause disease at ripening?</a:t>
            </a:r>
          </a:p>
          <a:p>
            <a:pPr marL="609600" indent="-609600" algn="l">
              <a:lnSpc>
                <a:spcPct val="80000"/>
              </a:lnSpc>
            </a:pPr>
            <a:endParaRPr lang="en-US" altLang="en-US" sz="2000" dirty="0"/>
          </a:p>
          <a:p>
            <a:pPr marL="609600" indent="-609600" algn="l">
              <a:lnSpc>
                <a:spcPct val="80000"/>
              </a:lnSpc>
            </a:pPr>
            <a:r>
              <a:rPr lang="en-US" altLang="en-US" dirty="0"/>
              <a:t>Ethylene act as a signal </a:t>
            </a:r>
          </a:p>
          <a:p>
            <a:pPr marL="342900" indent="-342900" algn="l">
              <a:lnSpc>
                <a:spcPct val="80000"/>
              </a:lnSpc>
              <a:buFont typeface="Arial" panose="020B0604020202020204" pitchFamily="34" charset="0"/>
              <a:buChar char="•"/>
            </a:pPr>
            <a:r>
              <a:rPr lang="en-US" altLang="en-US" dirty="0"/>
              <a:t>C2H4 increase the spore germination</a:t>
            </a:r>
          </a:p>
          <a:p>
            <a:pPr marL="342900" indent="-342900" algn="l">
              <a:lnSpc>
                <a:spcPct val="80000"/>
              </a:lnSpc>
              <a:buFont typeface="Arial" panose="020B0604020202020204" pitchFamily="34" charset="0"/>
              <a:buChar char="•"/>
            </a:pPr>
            <a:r>
              <a:rPr lang="en-US" altLang="en-US" dirty="0"/>
              <a:t>C2H4 break the dormancy of appressorium</a:t>
            </a:r>
          </a:p>
          <a:p>
            <a:pPr marL="342900" indent="-342900" algn="l">
              <a:lnSpc>
                <a:spcPct val="80000"/>
              </a:lnSpc>
              <a:buFont typeface="Arial" panose="020B0604020202020204" pitchFamily="34" charset="0"/>
              <a:buChar char="•"/>
            </a:pPr>
            <a:r>
              <a:rPr lang="en-US" altLang="en-US" dirty="0"/>
              <a:t>C2H4 increase the germination of appressorium</a:t>
            </a:r>
          </a:p>
          <a:p>
            <a:pPr marL="342900" indent="-342900" algn="l">
              <a:lnSpc>
                <a:spcPct val="80000"/>
              </a:lnSpc>
              <a:buFont typeface="Arial" panose="020B0604020202020204" pitchFamily="34" charset="0"/>
              <a:buChar char="•"/>
            </a:pPr>
            <a:r>
              <a:rPr lang="en-US" altLang="en-US" dirty="0"/>
              <a:t>C2H4 degrade the antifungal compounds</a:t>
            </a:r>
          </a:p>
          <a:p>
            <a:pPr marL="342900" indent="-342900" algn="l">
              <a:lnSpc>
                <a:spcPct val="80000"/>
              </a:lnSpc>
              <a:buFont typeface="Arial" panose="020B0604020202020204" pitchFamily="34" charset="0"/>
              <a:buChar char="•"/>
            </a:pPr>
            <a:r>
              <a:rPr lang="en-US" altLang="en-US" dirty="0"/>
              <a:t>C2H4 increase the sugar level</a:t>
            </a:r>
          </a:p>
          <a:p>
            <a:pPr marL="342900" indent="-342900" algn="l">
              <a:lnSpc>
                <a:spcPct val="80000"/>
              </a:lnSpc>
              <a:buFont typeface="Arial" panose="020B0604020202020204" pitchFamily="34" charset="0"/>
              <a:buChar char="•"/>
            </a:pPr>
            <a:r>
              <a:rPr lang="en-US" altLang="en-US" dirty="0"/>
              <a:t>C2H4 degrade the phytoalexins</a:t>
            </a:r>
          </a:p>
          <a:p>
            <a:pPr marL="609600" indent="-609600" algn="l">
              <a:lnSpc>
                <a:spcPct val="80000"/>
              </a:lnSpc>
            </a:pPr>
            <a:endParaRPr lang="en-US" altLang="en-US" dirty="0"/>
          </a:p>
          <a:p>
            <a:pPr marL="609600" indent="-609600" algn="l">
              <a:lnSpc>
                <a:spcPct val="80000"/>
              </a:lnSpc>
            </a:pPr>
            <a:r>
              <a:rPr lang="en-US" altLang="en-US" dirty="0"/>
              <a:t>Then the </a:t>
            </a:r>
            <a:r>
              <a:rPr lang="en-US" altLang="en-US" dirty="0">
                <a:highlight>
                  <a:srgbClr val="FFFF00"/>
                </a:highlight>
              </a:rPr>
              <a:t>disease triangle</a:t>
            </a:r>
            <a:r>
              <a:rPr lang="en-US" altLang="en-US" dirty="0">
                <a:solidFill>
                  <a:srgbClr val="FF0000"/>
                </a:solidFill>
              </a:rPr>
              <a:t> </a:t>
            </a:r>
            <a:r>
              <a:rPr lang="en-US" altLang="en-US" dirty="0"/>
              <a:t>is completed and disease is developed.</a:t>
            </a:r>
          </a:p>
        </p:txBody>
      </p:sp>
      <p:pic>
        <p:nvPicPr>
          <p:cNvPr id="2" name="Recorded Sound">
            <a:hlinkClick r:id="" action="ppaction://media"/>
            <a:extLst>
              <a:ext uri="{FF2B5EF4-FFF2-40B4-BE49-F238E27FC236}">
                <a16:creationId xmlns:a16="http://schemas.microsoft.com/office/drawing/2014/main" id="{1D00D02F-484A-46F4-B7CE-AF305B5537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4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737D1-BDF5-4BE1-A32A-FC5976F7A00A}"/>
              </a:ext>
            </a:extLst>
          </p:cNvPr>
          <p:cNvSpPr>
            <a:spLocks noGrp="1"/>
          </p:cNvSpPr>
          <p:nvPr>
            <p:ph type="title"/>
          </p:nvPr>
        </p:nvSpPr>
        <p:spPr/>
        <p:txBody>
          <a:bodyPr/>
          <a:lstStyle/>
          <a:p>
            <a:r>
              <a:rPr lang="en-US" dirty="0"/>
              <a:t>Now let us get on to the control of postharvest diseases</a:t>
            </a:r>
          </a:p>
        </p:txBody>
      </p:sp>
      <p:sp>
        <p:nvSpPr>
          <p:cNvPr id="3" name="Content Placeholder 2">
            <a:extLst>
              <a:ext uri="{FF2B5EF4-FFF2-40B4-BE49-F238E27FC236}">
                <a16:creationId xmlns:a16="http://schemas.microsoft.com/office/drawing/2014/main" id="{0DAB9CEA-45C1-4565-BB4B-33EE364B4C27}"/>
              </a:ext>
            </a:extLst>
          </p:cNvPr>
          <p:cNvSpPr>
            <a:spLocks noGrp="1"/>
          </p:cNvSpPr>
          <p:nvPr>
            <p:ph idx="1"/>
          </p:nvPr>
        </p:nvSpPr>
        <p:spPr/>
        <p:txBody>
          <a:bodyPr>
            <a:normAutofit/>
          </a:bodyPr>
          <a:lstStyle/>
          <a:p>
            <a:pPr marL="0" indent="0">
              <a:buNone/>
            </a:pPr>
            <a:r>
              <a:rPr lang="en-US" dirty="0"/>
              <a:t>There are several measures that can be practiced at different stages of post harvest handling.</a:t>
            </a:r>
          </a:p>
          <a:p>
            <a:pPr marL="514350" indent="-514350">
              <a:buAutoNum type="arabicPeriod"/>
            </a:pPr>
            <a:r>
              <a:rPr lang="en-US" dirty="0"/>
              <a:t>Fruits and vegetables should be harvested and handled carefully to avoid injuries.</a:t>
            </a:r>
          </a:p>
          <a:p>
            <a:pPr marL="514350" indent="-514350">
              <a:buAutoNum type="arabicPeriod"/>
            </a:pPr>
            <a:r>
              <a:rPr lang="en-US" dirty="0"/>
              <a:t>Infected parts of vegetables should be cut off to avoid further infections during transportation and storage.</a:t>
            </a:r>
          </a:p>
          <a:p>
            <a:pPr marL="514350" indent="-514350">
              <a:buAutoNum type="arabicPeriod"/>
            </a:pPr>
            <a:r>
              <a:rPr lang="en-US" dirty="0"/>
              <a:t>Storage containers and wear houses should be cleaned with </a:t>
            </a:r>
            <a:r>
              <a:rPr lang="en-US" dirty="0">
                <a:solidFill>
                  <a:srgbClr val="FF0000"/>
                </a:solidFill>
              </a:rPr>
              <a:t>disinfectants</a:t>
            </a:r>
            <a:r>
              <a:rPr lang="en-US" dirty="0"/>
              <a:t> to avoid contaminations. Phosphene can apply to eradicate pathogens. Magnesium phosphide or </a:t>
            </a:r>
            <a:r>
              <a:rPr lang="en-US" dirty="0" err="1"/>
              <a:t>Aluminium</a:t>
            </a:r>
            <a:r>
              <a:rPr lang="en-US" dirty="0"/>
              <a:t> phosphide can react with water and release phosphene gas </a:t>
            </a:r>
          </a:p>
          <a:p>
            <a:pPr marL="514350" indent="-514350">
              <a:buAutoNum type="arabicPeriod"/>
            </a:pPr>
            <a:endParaRPr lang="en-US" dirty="0"/>
          </a:p>
          <a:p>
            <a:pPr marL="514350" indent="-514350">
              <a:buAutoNum type="arabicPeriod"/>
            </a:pPr>
            <a:endParaRPr lang="en-US" dirty="0"/>
          </a:p>
        </p:txBody>
      </p:sp>
      <p:pic>
        <p:nvPicPr>
          <p:cNvPr id="4" name="Recorded Sound">
            <a:hlinkClick r:id="" action="ppaction://media"/>
            <a:extLst>
              <a:ext uri="{FF2B5EF4-FFF2-40B4-BE49-F238E27FC236}">
                <a16:creationId xmlns:a16="http://schemas.microsoft.com/office/drawing/2014/main" id="{D86EC2A1-129C-4C60-964B-C659233ED1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90577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8F33FD-6899-4D44-A6D2-9EA13E356252}"/>
              </a:ext>
            </a:extLst>
          </p:cNvPr>
          <p:cNvSpPr>
            <a:spLocks noGrp="1"/>
          </p:cNvSpPr>
          <p:nvPr>
            <p:ph idx="1"/>
          </p:nvPr>
        </p:nvSpPr>
        <p:spPr>
          <a:xfrm>
            <a:off x="838200" y="298174"/>
            <a:ext cx="10939670" cy="5878789"/>
          </a:xfrm>
        </p:spPr>
        <p:txBody>
          <a:bodyPr>
            <a:normAutofit/>
          </a:bodyPr>
          <a:lstStyle/>
          <a:p>
            <a:pPr marL="0" indent="0">
              <a:buNone/>
            </a:pPr>
            <a:r>
              <a:rPr lang="en-US" dirty="0"/>
              <a:t>4. Stored or transported at low temperature to slow down the 	development of diseases. In stores temperature should below 30</a:t>
            </a:r>
            <a:r>
              <a:rPr lang="en-US" baseline="30000" dirty="0"/>
              <a:t>0</a:t>
            </a:r>
            <a:r>
              <a:rPr lang="en-US" dirty="0"/>
              <a:t> C. 	Because the most of the storage fungi grow well at temperature 	between 30 – 55 </a:t>
            </a:r>
            <a:r>
              <a:rPr lang="en-US" baseline="30000" dirty="0"/>
              <a:t>0</a:t>
            </a:r>
            <a:r>
              <a:rPr lang="en-US" dirty="0"/>
              <a:t> C </a:t>
            </a:r>
          </a:p>
          <a:p>
            <a:pPr marL="0" indent="0">
              <a:buNone/>
            </a:pPr>
            <a:r>
              <a:rPr lang="en-US" dirty="0"/>
              <a:t> 5. Proper ventilation of stores reduce the spread of further 	development of diseases.</a:t>
            </a:r>
          </a:p>
          <a:p>
            <a:pPr marL="0" indent="0">
              <a:buNone/>
            </a:pPr>
            <a:r>
              <a:rPr lang="en-US" dirty="0"/>
              <a:t>6. Moisture content of the stores should be kept below 70%.</a:t>
            </a:r>
          </a:p>
          <a:p>
            <a:pPr marL="0" indent="0">
              <a:buNone/>
            </a:pPr>
            <a:r>
              <a:rPr lang="en-US" dirty="0"/>
              <a:t>7. Commodity should  free from pest and diseases to avoid the creation 	of new wounds.</a:t>
            </a:r>
          </a:p>
          <a:p>
            <a:pPr marL="0" indent="0">
              <a:buNone/>
            </a:pPr>
            <a:r>
              <a:rPr lang="en-US" dirty="0"/>
              <a:t>8. Hot water and hot air temperature help to reduce further spread of 	diseases.</a:t>
            </a:r>
          </a:p>
          <a:p>
            <a:pPr marL="0" indent="0">
              <a:buNone/>
            </a:pPr>
            <a:r>
              <a:rPr lang="en-US" dirty="0"/>
              <a:t>9. Chemical treatments </a:t>
            </a:r>
            <a:r>
              <a:rPr lang="en-US" dirty="0" err="1"/>
              <a:t>eg.</a:t>
            </a:r>
            <a:r>
              <a:rPr lang="en-US" dirty="0"/>
              <a:t> </a:t>
            </a:r>
            <a:r>
              <a:rPr lang="en-US" dirty="0" err="1"/>
              <a:t>Thiobendazole</a:t>
            </a:r>
            <a:r>
              <a:rPr lang="en-US" dirty="0"/>
              <a:t>, </a:t>
            </a:r>
            <a:r>
              <a:rPr lang="en-US" dirty="0" err="1"/>
              <a:t>Dichloran</a:t>
            </a:r>
            <a:endParaRPr lang="en-US" dirty="0"/>
          </a:p>
        </p:txBody>
      </p:sp>
      <p:pic>
        <p:nvPicPr>
          <p:cNvPr id="2" name="Recorded Sound">
            <a:hlinkClick r:id="" action="ppaction://media"/>
            <a:extLst>
              <a:ext uri="{FF2B5EF4-FFF2-40B4-BE49-F238E27FC236}">
                <a16:creationId xmlns:a16="http://schemas.microsoft.com/office/drawing/2014/main" id="{F97FB5DB-4CD1-4FBD-BDDC-FFF875E362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20521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A4343-2DFE-4085-8763-2EACF712BA33}"/>
              </a:ext>
            </a:extLst>
          </p:cNvPr>
          <p:cNvSpPr>
            <a:spLocks noGrp="1"/>
          </p:cNvSpPr>
          <p:nvPr>
            <p:ph type="title"/>
          </p:nvPr>
        </p:nvSpPr>
        <p:spPr/>
        <p:txBody>
          <a:bodyPr/>
          <a:lstStyle/>
          <a:p>
            <a:r>
              <a:rPr lang="en-US" dirty="0"/>
              <a:t>Now,</a:t>
            </a:r>
          </a:p>
        </p:txBody>
      </p:sp>
      <p:sp>
        <p:nvSpPr>
          <p:cNvPr id="3" name="Content Placeholder 2">
            <a:extLst>
              <a:ext uri="{FF2B5EF4-FFF2-40B4-BE49-F238E27FC236}">
                <a16:creationId xmlns:a16="http://schemas.microsoft.com/office/drawing/2014/main" id="{E85BD0D1-F2C1-4E74-9235-CC580E5934DF}"/>
              </a:ext>
            </a:extLst>
          </p:cNvPr>
          <p:cNvSpPr>
            <a:spLocks noGrp="1"/>
          </p:cNvSpPr>
          <p:nvPr>
            <p:ph idx="1"/>
          </p:nvPr>
        </p:nvSpPr>
        <p:spPr/>
        <p:txBody>
          <a:bodyPr>
            <a:normAutofit/>
          </a:bodyPr>
          <a:lstStyle/>
          <a:p>
            <a:pPr marL="0" indent="0">
              <a:lnSpc>
                <a:spcPct val="150000"/>
              </a:lnSpc>
              <a:buNone/>
            </a:pPr>
            <a:r>
              <a:rPr lang="en-US" dirty="0"/>
              <a:t>We have a clear idea about what is  postharvest diseases and what are the factors affecting. The commonly occurring postharvest diseases and their control measures were studied. For further information you can read following books.</a:t>
            </a:r>
          </a:p>
        </p:txBody>
      </p:sp>
      <p:pic>
        <p:nvPicPr>
          <p:cNvPr id="4" name="Recorded Sound">
            <a:hlinkClick r:id="" action="ppaction://media"/>
            <a:extLst>
              <a:ext uri="{FF2B5EF4-FFF2-40B4-BE49-F238E27FC236}">
                <a16:creationId xmlns:a16="http://schemas.microsoft.com/office/drawing/2014/main" id="{DEB456C0-D248-452F-A191-614C822E93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36332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E3983-3B51-430B-8C4D-89D8AB19E2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006ADE-A848-4B60-910A-FEF5C34BF6FB}"/>
              </a:ext>
            </a:extLst>
          </p:cNvPr>
          <p:cNvSpPr>
            <a:spLocks noGrp="1"/>
          </p:cNvSpPr>
          <p:nvPr>
            <p:ph idx="1"/>
          </p:nvPr>
        </p:nvSpPr>
        <p:spPr>
          <a:xfrm>
            <a:off x="1046922" y="1690688"/>
            <a:ext cx="10515600" cy="4351338"/>
          </a:xfrm>
        </p:spPr>
        <p:txBody>
          <a:bodyPr/>
          <a:lstStyle/>
          <a:p>
            <a:r>
              <a:rPr lang="en-US" dirty="0"/>
              <a:t>Beattie, B.8., McGlasson, W.B. and Wade, N.L. (1989). Postharvest diseases of horticultural produce, Volume 7: Temperate </a:t>
            </a:r>
            <a:r>
              <a:rPr lang="en-US" dirty="0" err="1"/>
              <a:t>Fluit</a:t>
            </a:r>
            <a:r>
              <a:rPr lang="en-US" dirty="0"/>
              <a:t>. CSIRO, Melbourne. </a:t>
            </a:r>
          </a:p>
          <a:p>
            <a:r>
              <a:rPr lang="en-US" dirty="0"/>
              <a:t>Champ, 8.R., </a:t>
            </a:r>
            <a:r>
              <a:rPr lang="en-US" dirty="0" err="1"/>
              <a:t>Highley</a:t>
            </a:r>
            <a:r>
              <a:rPr lang="en-US" dirty="0"/>
              <a:t>, E. and Johnson, </a:t>
            </a:r>
            <a:r>
              <a:rPr lang="en-US" dirty="0" err="1"/>
              <a:t>G.l.</a:t>
            </a:r>
            <a:r>
              <a:rPr lang="en-US" dirty="0"/>
              <a:t> (1984). Postharvest handling of tropical fruits. Proceedings of an international conference, Chiang Mai, Thailand, l9-23 </a:t>
            </a:r>
            <a:r>
              <a:rPr lang="en-US" dirty="0" err="1"/>
              <a:t>Juty</a:t>
            </a:r>
            <a:r>
              <a:rPr lang="en-US" dirty="0"/>
              <a:t> 1993, Australian Centre for International Agricultural Research, Canberra, ACT.</a:t>
            </a:r>
          </a:p>
          <a:p>
            <a:r>
              <a:rPr lang="en-US" dirty="0"/>
              <a:t> Coates, L., Cooke, A., </a:t>
            </a:r>
            <a:r>
              <a:rPr lang="en-US" dirty="0" err="1"/>
              <a:t>Persley</a:t>
            </a:r>
            <a:r>
              <a:rPr lang="en-US" dirty="0"/>
              <a:t>, D., Beattie, B., Wade, N. and Ridgeway, R. (1995). Postharvest diseases of horticultural produce, Volume 2: Tropical Fruit. DPI, Queensland. </a:t>
            </a:r>
          </a:p>
        </p:txBody>
      </p:sp>
      <p:pic>
        <p:nvPicPr>
          <p:cNvPr id="4" name="Recorded Sound">
            <a:hlinkClick r:id="" action="ppaction://media"/>
            <a:extLst>
              <a:ext uri="{FF2B5EF4-FFF2-40B4-BE49-F238E27FC236}">
                <a16:creationId xmlns:a16="http://schemas.microsoft.com/office/drawing/2014/main" id="{54C7009B-B1DC-4C29-A137-2180C7C3B7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0501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176288-A78F-4DEB-B23B-F3203AEF698A}"/>
              </a:ext>
            </a:extLst>
          </p:cNvPr>
          <p:cNvSpPr>
            <a:spLocks noGrp="1"/>
          </p:cNvSpPr>
          <p:nvPr>
            <p:ph idx="1"/>
          </p:nvPr>
        </p:nvSpPr>
        <p:spPr/>
        <p:txBody>
          <a:bodyPr>
            <a:normAutofit/>
          </a:bodyPr>
          <a:lstStyle/>
          <a:p>
            <a:pPr marL="0" indent="0" algn="ctr">
              <a:buNone/>
            </a:pPr>
            <a:r>
              <a:rPr lang="en-US" sz="7200" dirty="0"/>
              <a:t>Thank you</a:t>
            </a:r>
          </a:p>
        </p:txBody>
      </p:sp>
    </p:spTree>
    <p:extLst>
      <p:ext uri="{BB962C8B-B14F-4D97-AF65-F5344CB8AC3E}">
        <p14:creationId xmlns:p14="http://schemas.microsoft.com/office/powerpoint/2010/main" val="2412543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06FD23-7AF0-46BC-B609-36A1812CF35E}"/>
              </a:ext>
            </a:extLst>
          </p:cNvPr>
          <p:cNvSpPr>
            <a:spLocks noGrp="1"/>
          </p:cNvSpPr>
          <p:nvPr>
            <p:ph type="title"/>
          </p:nvPr>
        </p:nvSpPr>
        <p:spPr/>
        <p:txBody>
          <a:bodyPr/>
          <a:lstStyle/>
          <a:p>
            <a:pPr>
              <a:defRPr/>
            </a:pPr>
            <a:r>
              <a:rPr lang="en-US" b="1" spc="-25" dirty="0">
                <a:highlight>
                  <a:srgbClr val="FFFF00"/>
                </a:highlight>
                <a:latin typeface="Trebuchet MS"/>
                <a:cs typeface="Trebuchet MS"/>
              </a:rPr>
              <a:t>Postharvest</a:t>
            </a:r>
            <a:r>
              <a:rPr lang="en-US" b="1" spc="-75" dirty="0">
                <a:highlight>
                  <a:srgbClr val="FFFF00"/>
                </a:highlight>
                <a:latin typeface="Trebuchet MS"/>
                <a:cs typeface="Trebuchet MS"/>
              </a:rPr>
              <a:t> </a:t>
            </a:r>
            <a:r>
              <a:rPr lang="en-US" b="1" spc="-15" dirty="0">
                <a:highlight>
                  <a:srgbClr val="FFFF00"/>
                </a:highlight>
                <a:latin typeface="Trebuchet MS"/>
                <a:cs typeface="Trebuchet MS"/>
              </a:rPr>
              <a:t>Diseases</a:t>
            </a:r>
            <a:br>
              <a:rPr lang="en-US" b="1" dirty="0">
                <a:highlight>
                  <a:srgbClr val="FFFF00"/>
                </a:highlight>
                <a:latin typeface="Trebuchet MS"/>
                <a:cs typeface="Trebuchet MS"/>
              </a:rPr>
            </a:br>
            <a:endParaRPr lang="en-US" b="1" dirty="0">
              <a:highlight>
                <a:srgbClr val="FFFF00"/>
              </a:highlight>
            </a:endParaRPr>
          </a:p>
        </p:txBody>
      </p:sp>
      <p:sp>
        <p:nvSpPr>
          <p:cNvPr id="6" name="Content Placeholder 5">
            <a:extLst>
              <a:ext uri="{FF2B5EF4-FFF2-40B4-BE49-F238E27FC236}">
                <a16:creationId xmlns:a16="http://schemas.microsoft.com/office/drawing/2014/main" id="{21B6BFC9-6C6C-4CCA-B4D6-6D23524E3551}"/>
              </a:ext>
            </a:extLst>
          </p:cNvPr>
          <p:cNvSpPr>
            <a:spLocks noGrp="1"/>
          </p:cNvSpPr>
          <p:nvPr>
            <p:ph idx="1"/>
          </p:nvPr>
        </p:nvSpPr>
        <p:spPr/>
        <p:txBody>
          <a:bodyPr>
            <a:normAutofit/>
          </a:bodyPr>
          <a:lstStyle/>
          <a:p>
            <a:pPr marL="0" indent="0">
              <a:buNone/>
              <a:defRPr/>
            </a:pPr>
            <a:r>
              <a:rPr lang="en-US" dirty="0">
                <a:latin typeface="Trebuchet MS"/>
                <a:cs typeface="Trebuchet MS"/>
              </a:rPr>
              <a:t>Postharvest</a:t>
            </a:r>
            <a:r>
              <a:rPr lang="en-US" spc="-65" dirty="0">
                <a:latin typeface="Trebuchet MS"/>
                <a:cs typeface="Trebuchet MS"/>
              </a:rPr>
              <a:t> </a:t>
            </a:r>
            <a:r>
              <a:rPr lang="en-US" spc="-5" dirty="0">
                <a:latin typeface="Trebuchet MS"/>
                <a:cs typeface="Trebuchet MS"/>
              </a:rPr>
              <a:t>diseases</a:t>
            </a:r>
            <a:r>
              <a:rPr lang="en-US" spc="-55" dirty="0">
                <a:latin typeface="Trebuchet MS"/>
                <a:cs typeface="Trebuchet MS"/>
              </a:rPr>
              <a:t> </a:t>
            </a:r>
            <a:r>
              <a:rPr lang="en-US" spc="-20" dirty="0">
                <a:latin typeface="Trebuchet MS"/>
                <a:cs typeface="Trebuchet MS"/>
              </a:rPr>
              <a:t>are</a:t>
            </a:r>
            <a:r>
              <a:rPr lang="en-US" spc="-60" dirty="0">
                <a:latin typeface="Trebuchet MS"/>
                <a:cs typeface="Trebuchet MS"/>
              </a:rPr>
              <a:t> </a:t>
            </a:r>
            <a:r>
              <a:rPr lang="en-US" dirty="0">
                <a:latin typeface="Trebuchet MS"/>
                <a:cs typeface="Trebuchet MS"/>
              </a:rPr>
              <a:t>those</a:t>
            </a:r>
            <a:r>
              <a:rPr lang="en-US" spc="-55" dirty="0">
                <a:latin typeface="Trebuchet MS"/>
                <a:cs typeface="Trebuchet MS"/>
              </a:rPr>
              <a:t> </a:t>
            </a:r>
            <a:r>
              <a:rPr lang="en-US" spc="-5" dirty="0">
                <a:latin typeface="Trebuchet MS"/>
                <a:cs typeface="Trebuchet MS"/>
              </a:rPr>
              <a:t>that</a:t>
            </a:r>
            <a:r>
              <a:rPr lang="en-US" spc="-70" dirty="0">
                <a:latin typeface="Trebuchet MS"/>
                <a:cs typeface="Trebuchet MS"/>
              </a:rPr>
              <a:t> symptoms </a:t>
            </a:r>
            <a:r>
              <a:rPr lang="en-US" spc="-10" dirty="0">
                <a:latin typeface="Trebuchet MS"/>
                <a:cs typeface="Trebuchet MS"/>
              </a:rPr>
              <a:t>appear</a:t>
            </a:r>
            <a:r>
              <a:rPr lang="en-US" spc="-75" dirty="0">
                <a:latin typeface="Trebuchet MS"/>
                <a:cs typeface="Trebuchet MS"/>
              </a:rPr>
              <a:t> </a:t>
            </a:r>
            <a:r>
              <a:rPr lang="en-US" spc="15" dirty="0">
                <a:latin typeface="Trebuchet MS"/>
                <a:cs typeface="Trebuchet MS"/>
              </a:rPr>
              <a:t>and</a:t>
            </a:r>
            <a:r>
              <a:rPr lang="en-US" spc="-50" dirty="0">
                <a:latin typeface="Trebuchet MS"/>
                <a:cs typeface="Trebuchet MS"/>
              </a:rPr>
              <a:t> </a:t>
            </a:r>
            <a:r>
              <a:rPr lang="en-US" spc="-5" dirty="0">
                <a:latin typeface="Trebuchet MS"/>
                <a:cs typeface="Trebuchet MS"/>
              </a:rPr>
              <a:t>develop</a:t>
            </a:r>
            <a:r>
              <a:rPr lang="en-US" spc="-60" dirty="0">
                <a:latin typeface="Trebuchet MS"/>
                <a:cs typeface="Trebuchet MS"/>
              </a:rPr>
              <a:t> </a:t>
            </a:r>
            <a:r>
              <a:rPr lang="en-US" spc="-25" dirty="0">
                <a:latin typeface="Trebuchet MS"/>
                <a:cs typeface="Trebuchet MS"/>
              </a:rPr>
              <a:t>after  </a:t>
            </a:r>
            <a:r>
              <a:rPr lang="en-US" spc="-15" dirty="0">
                <a:latin typeface="Trebuchet MS"/>
                <a:cs typeface="Trebuchet MS"/>
              </a:rPr>
              <a:t>harvest.</a:t>
            </a:r>
          </a:p>
          <a:p>
            <a:pPr marL="0" indent="0">
              <a:buNone/>
              <a:defRPr/>
            </a:pPr>
            <a:endParaRPr lang="en-US" spc="-15" dirty="0">
              <a:latin typeface="Trebuchet MS"/>
              <a:cs typeface="Trebuchet MS"/>
            </a:endParaRPr>
          </a:p>
          <a:p>
            <a:pPr marL="0" indent="0">
              <a:buNone/>
              <a:defRPr/>
            </a:pPr>
            <a:r>
              <a:rPr lang="en-US" spc="-15" dirty="0">
                <a:latin typeface="Trebuchet MS"/>
                <a:cs typeface="Trebuchet MS"/>
              </a:rPr>
              <a:t>There are 3 factors that determine the severity of disease.</a:t>
            </a:r>
          </a:p>
          <a:p>
            <a:pPr marL="514350" indent="-514350">
              <a:buFont typeface="+mj-lt"/>
              <a:buAutoNum type="arabicPeriod"/>
              <a:defRPr/>
            </a:pPr>
            <a:r>
              <a:rPr lang="en-US" spc="-15" dirty="0">
                <a:latin typeface="Trebuchet MS"/>
                <a:cs typeface="Trebuchet MS"/>
              </a:rPr>
              <a:t>Type of pathogen</a:t>
            </a:r>
          </a:p>
          <a:p>
            <a:pPr marL="514350" indent="-514350">
              <a:buFont typeface="+mj-lt"/>
              <a:buAutoNum type="arabicPeriod"/>
              <a:defRPr/>
            </a:pPr>
            <a:r>
              <a:rPr lang="en-US" spc="-15" dirty="0">
                <a:latin typeface="Trebuchet MS"/>
                <a:cs typeface="Trebuchet MS"/>
              </a:rPr>
              <a:t>Condition of the commodity</a:t>
            </a:r>
          </a:p>
          <a:p>
            <a:pPr marL="514350" indent="-514350">
              <a:buFont typeface="+mj-lt"/>
              <a:buAutoNum type="arabicPeriod"/>
              <a:defRPr/>
            </a:pPr>
            <a:r>
              <a:rPr lang="en-US" spc="-10" dirty="0">
                <a:latin typeface="Trebuchet MS"/>
                <a:cs typeface="Trebuchet MS"/>
              </a:rPr>
              <a:t>Condition of the storage.</a:t>
            </a:r>
            <a:endParaRPr lang="en-US" dirty="0">
              <a:latin typeface="Trebuchet MS"/>
              <a:cs typeface="Trebuchet MS"/>
            </a:endParaRPr>
          </a:p>
          <a:p>
            <a:pPr>
              <a:defRPr/>
            </a:pPr>
            <a:endParaRPr lang="en-US" dirty="0"/>
          </a:p>
          <a:p>
            <a:pPr eaLnBrk="1" hangingPunct="1">
              <a:defRPr/>
            </a:pPr>
            <a:endParaRPr lang="en-US" dirty="0">
              <a:latin typeface="Trebuchet MS"/>
              <a:cs typeface="Trebuchet MS"/>
            </a:endParaRPr>
          </a:p>
        </p:txBody>
      </p:sp>
      <p:sp>
        <p:nvSpPr>
          <p:cNvPr id="7172" name="Slide Number Placeholder 3">
            <a:extLst>
              <a:ext uri="{FF2B5EF4-FFF2-40B4-BE49-F238E27FC236}">
                <a16:creationId xmlns:a16="http://schemas.microsoft.com/office/drawing/2014/main" id="{78560242-808F-4A19-A0CF-37279D10A8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63CC89F-69E1-4C28-9148-91EC71883DEB}" type="slidenum">
              <a:rPr lang="en-US" altLang="en-US" sz="1400"/>
              <a:pPr>
                <a:spcBef>
                  <a:spcPct val="0"/>
                </a:spcBef>
                <a:buFontTx/>
                <a:buNone/>
              </a:pPr>
              <a:t>2</a:t>
            </a:fld>
            <a:endParaRPr lang="en-US" altLang="en-US" sz="1400"/>
          </a:p>
        </p:txBody>
      </p:sp>
      <p:sp>
        <p:nvSpPr>
          <p:cNvPr id="7173" name="object 9">
            <a:extLst>
              <a:ext uri="{FF2B5EF4-FFF2-40B4-BE49-F238E27FC236}">
                <a16:creationId xmlns:a16="http://schemas.microsoft.com/office/drawing/2014/main" id="{383106EE-B7A3-4CEB-8396-E407057BAF7E}"/>
              </a:ext>
            </a:extLst>
          </p:cNvPr>
          <p:cNvSpPr>
            <a:spLocks noChangeArrowheads="1"/>
          </p:cNvSpPr>
          <p:nvPr/>
        </p:nvSpPr>
        <p:spPr bwMode="auto">
          <a:xfrm>
            <a:off x="9144000" y="304800"/>
            <a:ext cx="1143000" cy="12954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 name="Recorded Sound">
            <a:hlinkClick r:id="" action="ppaction://media"/>
            <a:extLst>
              <a:ext uri="{FF2B5EF4-FFF2-40B4-BE49-F238E27FC236}">
                <a16:creationId xmlns:a16="http://schemas.microsoft.com/office/drawing/2014/main" id="{2114D59F-3508-466C-821D-CF4274648C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a:extLst>
              <a:ext uri="{FF2B5EF4-FFF2-40B4-BE49-F238E27FC236}">
                <a16:creationId xmlns:a16="http://schemas.microsoft.com/office/drawing/2014/main" id="{C5296D8C-A02A-4BD1-8A94-BD083D8A291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EC601A2-607E-42BF-94F9-2BA39E09BFE4}" type="slidenum">
              <a:rPr lang="en-US" altLang="en-US" sz="1400"/>
              <a:pPr>
                <a:spcBef>
                  <a:spcPct val="0"/>
                </a:spcBef>
                <a:buFontTx/>
                <a:buNone/>
              </a:pPr>
              <a:t>3</a:t>
            </a:fld>
            <a:endParaRPr lang="en-US" altLang="en-US" sz="1400"/>
          </a:p>
        </p:txBody>
      </p:sp>
      <p:sp>
        <p:nvSpPr>
          <p:cNvPr id="11267" name="Rectangle 2">
            <a:extLst>
              <a:ext uri="{FF2B5EF4-FFF2-40B4-BE49-F238E27FC236}">
                <a16:creationId xmlns:a16="http://schemas.microsoft.com/office/drawing/2014/main" id="{BF4B014F-BA40-4853-9295-35436AF5AAF9}"/>
              </a:ext>
            </a:extLst>
          </p:cNvPr>
          <p:cNvSpPr>
            <a:spLocks noGrp="1" noChangeArrowheads="1"/>
          </p:cNvSpPr>
          <p:nvPr>
            <p:ph type="subTitle" idx="1"/>
          </p:nvPr>
        </p:nvSpPr>
        <p:spPr>
          <a:xfrm>
            <a:off x="463826" y="914400"/>
            <a:ext cx="10889974" cy="5943600"/>
          </a:xfrm>
          <a:ln>
            <a:solidFill>
              <a:schemeClr val="bg1"/>
            </a:solidFill>
            <a:miter lim="800000"/>
            <a:headEnd/>
            <a:tailEnd/>
          </a:ln>
        </p:spPr>
        <p:txBody>
          <a:bodyPr/>
          <a:lstStyle/>
          <a:p>
            <a:pPr marL="609600" indent="-609600" algn="l"/>
            <a:endParaRPr lang="en-US" altLang="en-US" sz="2000" dirty="0"/>
          </a:p>
          <a:p>
            <a:pPr marL="609600" indent="-609600" algn="l"/>
            <a:endParaRPr lang="en-US" altLang="en-US" sz="2000" dirty="0"/>
          </a:p>
          <a:p>
            <a:pPr marL="609600" indent="-609600" algn="l"/>
            <a:r>
              <a:rPr lang="en-US" altLang="en-US" dirty="0">
                <a:highlight>
                  <a:srgbClr val="FFFF00"/>
                </a:highlight>
              </a:rPr>
              <a:t>Generally :</a:t>
            </a:r>
          </a:p>
          <a:p>
            <a:pPr marL="609600" indent="-609600" algn="l">
              <a:buFontTx/>
              <a:buChar char="•"/>
            </a:pPr>
            <a:r>
              <a:rPr lang="en-US" altLang="en-US" sz="3200" dirty="0"/>
              <a:t>Bacteria mainly cause diseases of vegetables - enter mainly through wounds</a:t>
            </a:r>
          </a:p>
          <a:p>
            <a:pPr marL="609600" indent="-609600" algn="l">
              <a:buFontTx/>
              <a:buChar char="•"/>
            </a:pPr>
            <a:endParaRPr lang="en-US" altLang="en-US" sz="3200" dirty="0"/>
          </a:p>
          <a:p>
            <a:pPr marL="609600" indent="-609600" algn="l">
              <a:buFontTx/>
              <a:buChar char="•"/>
            </a:pPr>
            <a:r>
              <a:rPr lang="en-US" altLang="en-US" sz="3200" dirty="0"/>
              <a:t>Fungi mainly cause diseases of fruits - entered either by direct penetration or through wounds</a:t>
            </a:r>
          </a:p>
          <a:p>
            <a:pPr marL="609600" indent="-609600" algn="l">
              <a:buFontTx/>
              <a:buChar char="•"/>
            </a:pPr>
            <a:r>
              <a:rPr lang="en-US" altLang="en-US" sz="3200" dirty="0"/>
              <a:t>Sometimes virus cause diseases in root and tuber crops and brassicas . However they remain dormant and show symptoms under storage conditions.</a:t>
            </a:r>
          </a:p>
          <a:p>
            <a:pPr marL="609600" indent="-609600" algn="l"/>
            <a:endParaRPr lang="en-US" altLang="en-US" sz="2000" dirty="0"/>
          </a:p>
        </p:txBody>
      </p:sp>
      <p:sp>
        <p:nvSpPr>
          <p:cNvPr id="11268" name="object 9">
            <a:extLst>
              <a:ext uri="{FF2B5EF4-FFF2-40B4-BE49-F238E27FC236}">
                <a16:creationId xmlns:a16="http://schemas.microsoft.com/office/drawing/2014/main" id="{60CF090C-A4A6-4747-87CC-562E32892DF1}"/>
              </a:ext>
            </a:extLst>
          </p:cNvPr>
          <p:cNvSpPr>
            <a:spLocks noChangeArrowheads="1"/>
          </p:cNvSpPr>
          <p:nvPr/>
        </p:nvSpPr>
        <p:spPr bwMode="auto">
          <a:xfrm>
            <a:off x="8686800" y="457200"/>
            <a:ext cx="1143000" cy="12954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 name="Recorded Sound">
            <a:hlinkClick r:id="" action="ppaction://media"/>
            <a:extLst>
              <a:ext uri="{FF2B5EF4-FFF2-40B4-BE49-F238E27FC236}">
                <a16:creationId xmlns:a16="http://schemas.microsoft.com/office/drawing/2014/main" id="{760CC4D2-D422-410B-AADD-2D3612CDBC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60952AFF-7A09-43DF-9690-D8C8DD15DFBC}"/>
              </a:ext>
            </a:extLst>
          </p:cNvPr>
          <p:cNvSpPr>
            <a:spLocks noGrp="1" noChangeArrowheads="1"/>
          </p:cNvSpPr>
          <p:nvPr>
            <p:ph type="title"/>
          </p:nvPr>
        </p:nvSpPr>
        <p:spPr/>
        <p:txBody>
          <a:bodyPr/>
          <a:lstStyle/>
          <a:p>
            <a:r>
              <a:rPr lang="en-US" altLang="en-US" sz="3200" b="1" dirty="0">
                <a:highlight>
                  <a:srgbClr val="FFFF00"/>
                </a:highlight>
              </a:rPr>
              <a:t>Why pathogen cannot develop in unripe fruit</a:t>
            </a:r>
            <a:br>
              <a:rPr lang="en-US" altLang="en-US" sz="2400" b="1" dirty="0">
                <a:solidFill>
                  <a:schemeClr val="accent2"/>
                </a:solidFill>
              </a:rPr>
            </a:br>
            <a:endParaRPr lang="en-US" altLang="en-US" sz="2400" dirty="0"/>
          </a:p>
        </p:txBody>
      </p:sp>
      <p:sp>
        <p:nvSpPr>
          <p:cNvPr id="3" name="Content Placeholder 2">
            <a:extLst>
              <a:ext uri="{FF2B5EF4-FFF2-40B4-BE49-F238E27FC236}">
                <a16:creationId xmlns:a16="http://schemas.microsoft.com/office/drawing/2014/main" id="{96B6582A-226C-4A90-B37B-38720194F5D5}"/>
              </a:ext>
            </a:extLst>
          </p:cNvPr>
          <p:cNvSpPr>
            <a:spLocks noGrp="1"/>
          </p:cNvSpPr>
          <p:nvPr>
            <p:ph idx="1"/>
          </p:nvPr>
        </p:nvSpPr>
        <p:spPr>
          <a:xfrm>
            <a:off x="1981200" y="1219201"/>
            <a:ext cx="8229600" cy="5026025"/>
          </a:xfrm>
        </p:spPr>
        <p:txBody>
          <a:bodyPr/>
          <a:lstStyle/>
          <a:p>
            <a:pPr marL="609600" indent="-609600">
              <a:lnSpc>
                <a:spcPct val="200000"/>
              </a:lnSpc>
              <a:defRPr/>
            </a:pPr>
            <a:r>
              <a:rPr lang="en-US" dirty="0"/>
              <a:t>No free sugar</a:t>
            </a:r>
          </a:p>
          <a:p>
            <a:pPr marL="609600" indent="-609600">
              <a:lnSpc>
                <a:spcPct val="200000"/>
              </a:lnSpc>
              <a:defRPr/>
            </a:pPr>
            <a:r>
              <a:rPr lang="en-US" dirty="0"/>
              <a:t>Presence of </a:t>
            </a:r>
            <a:r>
              <a:rPr lang="en-US" dirty="0" err="1"/>
              <a:t>phytoallexins</a:t>
            </a:r>
            <a:endParaRPr lang="en-US" dirty="0"/>
          </a:p>
          <a:p>
            <a:pPr marL="609600" indent="-609600">
              <a:lnSpc>
                <a:spcPct val="200000"/>
              </a:lnSpc>
              <a:defRPr/>
            </a:pPr>
            <a:r>
              <a:rPr lang="en-US" dirty="0"/>
              <a:t>Presence of induced antifungal compound</a:t>
            </a:r>
            <a:r>
              <a:rPr lang="en-US" b="1" dirty="0"/>
              <a:t>s</a:t>
            </a:r>
            <a:endParaRPr lang="si-LK" b="1" dirty="0"/>
          </a:p>
          <a:p>
            <a:pPr marL="0" indent="0">
              <a:lnSpc>
                <a:spcPct val="200000"/>
              </a:lnSpc>
              <a:buNone/>
              <a:defRPr/>
            </a:pPr>
            <a:endParaRPr lang="en-US" b="1" dirty="0"/>
          </a:p>
          <a:p>
            <a:pPr marL="0" indent="0">
              <a:lnSpc>
                <a:spcPct val="80000"/>
              </a:lnSpc>
              <a:buNone/>
              <a:defRPr/>
            </a:pPr>
            <a:r>
              <a:rPr lang="en-US" b="1" dirty="0">
                <a:highlight>
                  <a:srgbClr val="FFFF00"/>
                </a:highlight>
              </a:rPr>
              <a:t>Therefore, pathogens remain dormant</a:t>
            </a:r>
          </a:p>
          <a:p>
            <a:pPr marL="609600" indent="-609600">
              <a:lnSpc>
                <a:spcPct val="80000"/>
              </a:lnSpc>
              <a:defRPr/>
            </a:pPr>
            <a:endParaRPr lang="en-US" b="1" dirty="0">
              <a:solidFill>
                <a:schemeClr val="bg1"/>
              </a:solidFill>
            </a:endParaRPr>
          </a:p>
          <a:p>
            <a:pPr marL="609600" indent="-609600">
              <a:lnSpc>
                <a:spcPct val="80000"/>
              </a:lnSpc>
              <a:defRPr/>
            </a:pPr>
            <a:endParaRPr lang="en-US" dirty="0">
              <a:solidFill>
                <a:schemeClr val="bg1"/>
              </a:solidFill>
            </a:endParaRPr>
          </a:p>
          <a:p>
            <a:pPr marL="0" indent="0">
              <a:lnSpc>
                <a:spcPct val="80000"/>
              </a:lnSpc>
              <a:buNone/>
              <a:defRPr/>
            </a:pPr>
            <a:endParaRPr lang="en-US" dirty="0">
              <a:solidFill>
                <a:schemeClr val="bg1"/>
              </a:solidFill>
            </a:endParaRPr>
          </a:p>
          <a:p>
            <a:pPr>
              <a:defRPr/>
            </a:pPr>
            <a:endParaRPr lang="en-US" dirty="0">
              <a:solidFill>
                <a:schemeClr val="bg1"/>
              </a:solidFill>
            </a:endParaRPr>
          </a:p>
        </p:txBody>
      </p:sp>
      <p:sp>
        <p:nvSpPr>
          <p:cNvPr id="13316" name="Slide Number Placeholder 3">
            <a:extLst>
              <a:ext uri="{FF2B5EF4-FFF2-40B4-BE49-F238E27FC236}">
                <a16:creationId xmlns:a16="http://schemas.microsoft.com/office/drawing/2014/main" id="{587ABEB9-5CC0-4722-B9D2-FF321877D5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960623B-5DCB-452D-84F0-FD76914D10D3}" type="slidenum">
              <a:rPr lang="en-US" altLang="en-US" sz="1400"/>
              <a:pPr>
                <a:spcBef>
                  <a:spcPct val="0"/>
                </a:spcBef>
                <a:buFontTx/>
                <a:buNone/>
              </a:pPr>
              <a:t>4</a:t>
            </a:fld>
            <a:endParaRPr lang="en-US" altLang="en-US" sz="1400"/>
          </a:p>
        </p:txBody>
      </p:sp>
      <p:sp>
        <p:nvSpPr>
          <p:cNvPr id="13317" name="object 9">
            <a:extLst>
              <a:ext uri="{FF2B5EF4-FFF2-40B4-BE49-F238E27FC236}">
                <a16:creationId xmlns:a16="http://schemas.microsoft.com/office/drawing/2014/main" id="{7B137B3F-C9B8-4AEC-8F07-F43AA7BA9E07}"/>
              </a:ext>
            </a:extLst>
          </p:cNvPr>
          <p:cNvSpPr>
            <a:spLocks noChangeArrowheads="1"/>
          </p:cNvSpPr>
          <p:nvPr/>
        </p:nvSpPr>
        <p:spPr bwMode="auto">
          <a:xfrm>
            <a:off x="9144000" y="685800"/>
            <a:ext cx="1143000" cy="12954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 name="Recorded Sound">
            <a:hlinkClick r:id="" action="ppaction://media"/>
            <a:extLst>
              <a:ext uri="{FF2B5EF4-FFF2-40B4-BE49-F238E27FC236}">
                <a16:creationId xmlns:a16="http://schemas.microsoft.com/office/drawing/2014/main" id="{09FAC121-44CE-4B0E-9CCB-B4B3533E6E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3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5BB7E630-E705-4E79-8123-AA38142E03A0}"/>
              </a:ext>
            </a:extLst>
          </p:cNvPr>
          <p:cNvSpPr>
            <a:spLocks noGrp="1" noChangeArrowheads="1"/>
          </p:cNvSpPr>
          <p:nvPr>
            <p:ph type="title"/>
          </p:nvPr>
        </p:nvSpPr>
        <p:spPr/>
        <p:txBody>
          <a:bodyPr>
            <a:normAutofit fontScale="90000"/>
          </a:bodyPr>
          <a:lstStyle/>
          <a:p>
            <a:br>
              <a:rPr lang="en-US" altLang="en-US" sz="3600" dirty="0">
                <a:solidFill>
                  <a:schemeClr val="bg1"/>
                </a:solidFill>
              </a:rPr>
            </a:br>
            <a:r>
              <a:rPr lang="en-US" altLang="en-US" sz="3600" dirty="0">
                <a:highlight>
                  <a:srgbClr val="FFFF00"/>
                </a:highlight>
              </a:rPr>
              <a:t>How to penetration spores in  to the tissues</a:t>
            </a:r>
            <a:br>
              <a:rPr lang="en-US" altLang="en-US" sz="3600" dirty="0">
                <a:highlight>
                  <a:srgbClr val="FFFF00"/>
                </a:highlight>
              </a:rPr>
            </a:br>
            <a:endParaRPr lang="en-US" altLang="en-US" sz="3600" dirty="0">
              <a:highlight>
                <a:srgbClr val="FFFF00"/>
              </a:highlight>
            </a:endParaRPr>
          </a:p>
        </p:txBody>
      </p:sp>
      <p:sp>
        <p:nvSpPr>
          <p:cNvPr id="3" name="Content Placeholder 2">
            <a:extLst>
              <a:ext uri="{FF2B5EF4-FFF2-40B4-BE49-F238E27FC236}">
                <a16:creationId xmlns:a16="http://schemas.microsoft.com/office/drawing/2014/main" id="{443504B6-5EA2-45D2-9C87-D6EFCFCBC50C}"/>
              </a:ext>
            </a:extLst>
          </p:cNvPr>
          <p:cNvSpPr>
            <a:spLocks noGrp="1"/>
          </p:cNvSpPr>
          <p:nvPr>
            <p:ph idx="1"/>
          </p:nvPr>
        </p:nvSpPr>
        <p:spPr>
          <a:xfrm>
            <a:off x="1981200" y="1600200"/>
            <a:ext cx="8458200" cy="5257800"/>
          </a:xfrm>
        </p:spPr>
        <p:txBody>
          <a:bodyPr/>
          <a:lstStyle/>
          <a:p>
            <a:pPr marL="609600" indent="-609600">
              <a:buFontTx/>
              <a:buAutoNum type="arabicPlain"/>
              <a:defRPr/>
            </a:pPr>
            <a:r>
              <a:rPr lang="en-US" dirty="0"/>
              <a:t>By pass the skin through wounds (bruises, stem cuts, stem punctures, rubbed areas, abrasions and insect punctures)</a:t>
            </a:r>
          </a:p>
          <a:p>
            <a:pPr marL="609600" indent="-609600">
              <a:buFontTx/>
              <a:buAutoNum type="arabicPlain"/>
              <a:defRPr/>
            </a:pPr>
            <a:r>
              <a:rPr lang="en-US" dirty="0"/>
              <a:t>Form a point called </a:t>
            </a:r>
            <a:r>
              <a:rPr lang="en-US" i="1" dirty="0"/>
              <a:t>appressoria</a:t>
            </a:r>
            <a:r>
              <a:rPr lang="en-US" dirty="0"/>
              <a:t> and directly penetrate</a:t>
            </a:r>
          </a:p>
          <a:p>
            <a:pPr marL="609600" indent="-609600">
              <a:defRPr/>
            </a:pPr>
            <a:r>
              <a:rPr lang="en-US" dirty="0"/>
              <a:t>	-   This infection is initially dormant </a:t>
            </a:r>
          </a:p>
          <a:p>
            <a:pPr marL="609600" indent="-609600">
              <a:defRPr/>
            </a:pPr>
            <a:r>
              <a:rPr lang="en-US" dirty="0"/>
              <a:t>	-   Symptoms do not develop  until fruit is 		ripe</a:t>
            </a:r>
          </a:p>
          <a:p>
            <a:pPr>
              <a:defRPr/>
            </a:pPr>
            <a:endParaRPr lang="en-US" dirty="0"/>
          </a:p>
        </p:txBody>
      </p:sp>
      <p:sp>
        <p:nvSpPr>
          <p:cNvPr id="12292" name="Slide Number Placeholder 3">
            <a:extLst>
              <a:ext uri="{FF2B5EF4-FFF2-40B4-BE49-F238E27FC236}">
                <a16:creationId xmlns:a16="http://schemas.microsoft.com/office/drawing/2014/main" id="{CFCBC9A7-6B85-4424-8C32-976B9445AFA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7D9183D-4ABE-4601-8684-9C26E8F92A58}" type="slidenum">
              <a:rPr lang="en-US" altLang="en-US" sz="1400"/>
              <a:pPr>
                <a:spcBef>
                  <a:spcPct val="0"/>
                </a:spcBef>
                <a:buFontTx/>
                <a:buNone/>
              </a:pPr>
              <a:t>5</a:t>
            </a:fld>
            <a:endParaRPr lang="en-US" altLang="en-US" sz="1400"/>
          </a:p>
        </p:txBody>
      </p:sp>
      <p:pic>
        <p:nvPicPr>
          <p:cNvPr id="2" name="Recorded Sound">
            <a:hlinkClick r:id="" action="ppaction://media"/>
            <a:extLst>
              <a:ext uri="{FF2B5EF4-FFF2-40B4-BE49-F238E27FC236}">
                <a16:creationId xmlns:a16="http://schemas.microsoft.com/office/drawing/2014/main" id="{1BB427AD-6E4D-4C08-B4EF-5570140E59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4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7D1372DB-973C-4260-9A46-C7FB5798206D}"/>
              </a:ext>
            </a:extLst>
          </p:cNvPr>
          <p:cNvSpPr>
            <a:spLocks noGrp="1" noChangeArrowheads="1"/>
          </p:cNvSpPr>
          <p:nvPr>
            <p:ph type="title"/>
          </p:nvPr>
        </p:nvSpPr>
        <p:spPr/>
        <p:txBody>
          <a:bodyPr/>
          <a:lstStyle/>
          <a:p>
            <a:r>
              <a:rPr lang="en-US" altLang="en-US" sz="2800" b="1" dirty="0">
                <a:highlight>
                  <a:srgbClr val="FFFF00"/>
                </a:highlight>
              </a:rPr>
              <a:t>Outcomes of post harvest diseases</a:t>
            </a:r>
          </a:p>
        </p:txBody>
      </p:sp>
      <p:sp>
        <p:nvSpPr>
          <p:cNvPr id="8195" name="Content Placeholder 2">
            <a:extLst>
              <a:ext uri="{FF2B5EF4-FFF2-40B4-BE49-F238E27FC236}">
                <a16:creationId xmlns:a16="http://schemas.microsoft.com/office/drawing/2014/main" id="{3E2BEDA3-CD4D-402B-83E6-65078DF0B32C}"/>
              </a:ext>
            </a:extLst>
          </p:cNvPr>
          <p:cNvSpPr>
            <a:spLocks noGrp="1" noChangeArrowheads="1"/>
          </p:cNvSpPr>
          <p:nvPr>
            <p:ph idx="1"/>
          </p:nvPr>
        </p:nvSpPr>
        <p:spPr>
          <a:xfrm>
            <a:off x="1981200" y="1600201"/>
            <a:ext cx="8686800" cy="4525963"/>
          </a:xfrm>
        </p:spPr>
        <p:txBody>
          <a:bodyPr/>
          <a:lstStyle/>
          <a:p>
            <a:r>
              <a:rPr lang="en-US" altLang="en-US"/>
              <a:t>Increase cost of production ( hand  culling)</a:t>
            </a:r>
          </a:p>
          <a:p>
            <a:r>
              <a:rPr lang="en-US" altLang="en-US"/>
              <a:t>Reduce market value</a:t>
            </a:r>
          </a:p>
          <a:p>
            <a:r>
              <a:rPr lang="en-US" altLang="en-US"/>
              <a:t>Threat to storage units ( boxes, containers )</a:t>
            </a:r>
          </a:p>
          <a:p>
            <a:r>
              <a:rPr lang="en-US" altLang="en-US"/>
              <a:t>Spreads due to fluids develop by pathogens</a:t>
            </a:r>
          </a:p>
          <a:p>
            <a:r>
              <a:rPr lang="en-US" altLang="en-US"/>
              <a:t>Volatile products leads to off  flavour</a:t>
            </a:r>
          </a:p>
          <a:p>
            <a:r>
              <a:rPr lang="en-US" altLang="en-US"/>
              <a:t>Produce mycotoxins</a:t>
            </a:r>
          </a:p>
          <a:p>
            <a:endParaRPr lang="en-US" altLang="en-US"/>
          </a:p>
        </p:txBody>
      </p:sp>
      <p:sp>
        <p:nvSpPr>
          <p:cNvPr id="8196" name="Slide Number Placeholder 3">
            <a:extLst>
              <a:ext uri="{FF2B5EF4-FFF2-40B4-BE49-F238E27FC236}">
                <a16:creationId xmlns:a16="http://schemas.microsoft.com/office/drawing/2014/main" id="{F3F166BE-2CF5-43F2-8ACF-A1226B3761A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84B2C4A-2B93-4B24-87F2-D3ED00847E09}" type="slidenum">
              <a:rPr lang="en-US" altLang="en-US" sz="1400"/>
              <a:pPr>
                <a:spcBef>
                  <a:spcPct val="0"/>
                </a:spcBef>
                <a:buFontTx/>
                <a:buNone/>
              </a:pPr>
              <a:t>6</a:t>
            </a:fld>
            <a:endParaRPr lang="en-US" altLang="en-US" sz="1400"/>
          </a:p>
        </p:txBody>
      </p:sp>
      <p:sp>
        <p:nvSpPr>
          <p:cNvPr id="8197" name="object 9">
            <a:extLst>
              <a:ext uri="{FF2B5EF4-FFF2-40B4-BE49-F238E27FC236}">
                <a16:creationId xmlns:a16="http://schemas.microsoft.com/office/drawing/2014/main" id="{AF788763-6C41-4287-A015-3200A13CC194}"/>
              </a:ext>
            </a:extLst>
          </p:cNvPr>
          <p:cNvSpPr>
            <a:spLocks noChangeArrowheads="1"/>
          </p:cNvSpPr>
          <p:nvPr/>
        </p:nvSpPr>
        <p:spPr bwMode="auto">
          <a:xfrm>
            <a:off x="9144000" y="304800"/>
            <a:ext cx="1143000" cy="12954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 name="Recorded Sound">
            <a:hlinkClick r:id="" action="ppaction://media"/>
            <a:extLst>
              <a:ext uri="{FF2B5EF4-FFF2-40B4-BE49-F238E27FC236}">
                <a16:creationId xmlns:a16="http://schemas.microsoft.com/office/drawing/2014/main" id="{65215B70-BE19-442B-BBA0-24EB2ED32A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138B5-CE10-4585-AC23-DBC8083075DA}"/>
              </a:ext>
            </a:extLst>
          </p:cNvPr>
          <p:cNvSpPr>
            <a:spLocks noGrp="1"/>
          </p:cNvSpPr>
          <p:nvPr>
            <p:ph type="title"/>
          </p:nvPr>
        </p:nvSpPr>
        <p:spPr/>
        <p:txBody>
          <a:bodyPr>
            <a:noAutofit/>
          </a:bodyPr>
          <a:lstStyle/>
          <a:p>
            <a:pPr>
              <a:lnSpc>
                <a:spcPct val="150000"/>
              </a:lnSpc>
            </a:pPr>
            <a:r>
              <a:rPr lang="en-US" sz="2400" dirty="0"/>
              <a:t>Under any condition there are three </a:t>
            </a:r>
            <a:r>
              <a:rPr lang="en-US" sz="2400" b="1" dirty="0">
                <a:solidFill>
                  <a:srgbClr val="FF0000"/>
                </a:solidFill>
                <a:highlight>
                  <a:srgbClr val="FFFF00"/>
                </a:highlight>
              </a:rPr>
              <a:t>essential  factors</a:t>
            </a:r>
            <a:r>
              <a:rPr lang="en-US" sz="2400" dirty="0"/>
              <a:t> should interact together to develop a disease. These three factors are referred as the </a:t>
            </a:r>
            <a:r>
              <a:rPr lang="en-US" sz="2400" b="1" dirty="0">
                <a:solidFill>
                  <a:srgbClr val="FF0000"/>
                </a:solidFill>
                <a:highlight>
                  <a:srgbClr val="FFFF00"/>
                </a:highlight>
              </a:rPr>
              <a:t>disease triangle</a:t>
            </a:r>
            <a:r>
              <a:rPr lang="en-US" sz="2400" dirty="0"/>
              <a:t>. </a:t>
            </a:r>
          </a:p>
        </p:txBody>
      </p:sp>
      <p:pic>
        <p:nvPicPr>
          <p:cNvPr id="5" name="Content Placeholder 4" descr="A picture containing room, display, game, refrigerator&#10;&#10;Description automatically generated">
            <a:extLst>
              <a:ext uri="{FF2B5EF4-FFF2-40B4-BE49-F238E27FC236}">
                <a16:creationId xmlns:a16="http://schemas.microsoft.com/office/drawing/2014/main" id="{D6A29E0C-E085-468C-B1CC-0C755C9F8D5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560175" y="2392784"/>
            <a:ext cx="5326293" cy="4351338"/>
          </a:xfrm>
        </p:spPr>
      </p:pic>
      <p:pic>
        <p:nvPicPr>
          <p:cNvPr id="3" name="Recorded Sound">
            <a:hlinkClick r:id="" action="ppaction://media"/>
            <a:extLst>
              <a:ext uri="{FF2B5EF4-FFF2-40B4-BE49-F238E27FC236}">
                <a16:creationId xmlns:a16="http://schemas.microsoft.com/office/drawing/2014/main" id="{C74BF2B8-B9EF-4043-B9AB-A2BB908621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42677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722EE-DE88-432D-B80E-F0171AC359D5}"/>
              </a:ext>
            </a:extLst>
          </p:cNvPr>
          <p:cNvSpPr>
            <a:spLocks noGrp="1"/>
          </p:cNvSpPr>
          <p:nvPr>
            <p:ph type="title"/>
          </p:nvPr>
        </p:nvSpPr>
        <p:spPr/>
        <p:txBody>
          <a:bodyPr>
            <a:normAutofit/>
          </a:bodyPr>
          <a:lstStyle/>
          <a:p>
            <a:r>
              <a:rPr lang="en-US" sz="3600" dirty="0">
                <a:highlight>
                  <a:srgbClr val="FFFF00"/>
                </a:highlight>
              </a:rPr>
              <a:t>Factors affecting postharvest disease development</a:t>
            </a:r>
          </a:p>
        </p:txBody>
      </p:sp>
      <p:sp>
        <p:nvSpPr>
          <p:cNvPr id="3" name="Content Placeholder 2">
            <a:extLst>
              <a:ext uri="{FF2B5EF4-FFF2-40B4-BE49-F238E27FC236}">
                <a16:creationId xmlns:a16="http://schemas.microsoft.com/office/drawing/2014/main" id="{583BE040-E3D6-4703-B7D9-8E29B25633B0}"/>
              </a:ext>
            </a:extLst>
          </p:cNvPr>
          <p:cNvSpPr>
            <a:spLocks noGrp="1"/>
          </p:cNvSpPr>
          <p:nvPr>
            <p:ph idx="1"/>
          </p:nvPr>
        </p:nvSpPr>
        <p:spPr/>
        <p:txBody>
          <a:bodyPr/>
          <a:lstStyle/>
          <a:p>
            <a:pPr marL="514350" indent="-514350">
              <a:buFont typeface="+mj-lt"/>
              <a:buAutoNum type="arabicPeriod"/>
            </a:pPr>
            <a:r>
              <a:rPr lang="en-US" dirty="0"/>
              <a:t>Commodity type – Whether it is perishable , durable or processed product</a:t>
            </a:r>
          </a:p>
          <a:p>
            <a:pPr marL="514350" indent="-514350">
              <a:buFont typeface="+mj-lt"/>
              <a:buAutoNum type="arabicPeriod"/>
            </a:pPr>
            <a:r>
              <a:rPr lang="en-US" dirty="0"/>
              <a:t>Cultivar/variety – The varietal susceptibility to the disease affect the keeping quality. </a:t>
            </a:r>
            <a:r>
              <a:rPr lang="en-US" dirty="0" err="1"/>
              <a:t>Eg.</a:t>
            </a:r>
            <a:r>
              <a:rPr lang="en-US" dirty="0"/>
              <a:t> Mellon with a thick skin resist wounding and diseases.</a:t>
            </a:r>
          </a:p>
          <a:p>
            <a:pPr marL="514350" indent="-514350">
              <a:buFont typeface="+mj-lt"/>
              <a:buAutoNum type="arabicPeriod"/>
            </a:pPr>
            <a:r>
              <a:rPr lang="en-US" dirty="0"/>
              <a:t>Health of the planting material – Pathogens in the planting material cause disease in the field or storage. </a:t>
            </a:r>
          </a:p>
          <a:p>
            <a:pPr marL="514350" indent="-514350">
              <a:buFont typeface="+mj-lt"/>
              <a:buAutoNum type="arabicPeriod"/>
            </a:pPr>
            <a:r>
              <a:rPr lang="en-US" dirty="0"/>
              <a:t>Unfavorable temperature, wind, rain, and hail determine the quality of stored commodity. The higher temperature increases the activity of </a:t>
            </a:r>
            <a:r>
              <a:rPr lang="en-US" i="1" dirty="0"/>
              <a:t>Botrytis </a:t>
            </a:r>
            <a:r>
              <a:rPr lang="en-US" i="1" dirty="0" err="1"/>
              <a:t>cinerea</a:t>
            </a:r>
            <a:r>
              <a:rPr lang="en-US" dirty="0"/>
              <a:t> of tomato. </a:t>
            </a:r>
          </a:p>
        </p:txBody>
      </p:sp>
      <p:pic>
        <p:nvPicPr>
          <p:cNvPr id="4" name="Recorded Sound">
            <a:hlinkClick r:id="" action="ppaction://media"/>
            <a:extLst>
              <a:ext uri="{FF2B5EF4-FFF2-40B4-BE49-F238E27FC236}">
                <a16:creationId xmlns:a16="http://schemas.microsoft.com/office/drawing/2014/main" id="{167AA070-D27F-4FE1-A7F6-CB234DEB91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77418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84C477-90EC-4178-BB06-314AE86013AB}"/>
              </a:ext>
            </a:extLst>
          </p:cNvPr>
          <p:cNvSpPr>
            <a:spLocks noGrp="1"/>
          </p:cNvSpPr>
          <p:nvPr>
            <p:ph idx="1"/>
          </p:nvPr>
        </p:nvSpPr>
        <p:spPr>
          <a:xfrm>
            <a:off x="838200" y="397564"/>
            <a:ext cx="10515600" cy="6460436"/>
          </a:xfrm>
        </p:spPr>
        <p:txBody>
          <a:bodyPr>
            <a:normAutofit lnSpcReduction="10000"/>
          </a:bodyPr>
          <a:lstStyle/>
          <a:p>
            <a:pPr marL="0" indent="0">
              <a:lnSpc>
                <a:spcPct val="200000"/>
              </a:lnSpc>
              <a:buNone/>
            </a:pPr>
            <a:r>
              <a:rPr lang="en-US" dirty="0"/>
              <a:t>5. Growing environment- Pathogens survive in the soil or plant debris. 6.The wind and rain disperse these pathogens to potential hosts. </a:t>
            </a:r>
          </a:p>
          <a:p>
            <a:pPr marL="0" indent="0">
              <a:lnSpc>
                <a:spcPct val="200000"/>
              </a:lnSpc>
              <a:buNone/>
            </a:pPr>
            <a:r>
              <a:rPr lang="en-US" dirty="0"/>
              <a:t>7. Maturity of the produce and ripeness stage.</a:t>
            </a:r>
          </a:p>
          <a:p>
            <a:pPr marL="0" indent="0">
              <a:lnSpc>
                <a:spcPct val="200000"/>
              </a:lnSpc>
              <a:buNone/>
            </a:pPr>
            <a:r>
              <a:rPr lang="en-US" dirty="0"/>
              <a:t>8. Treatments used for disease control. </a:t>
            </a:r>
          </a:p>
          <a:p>
            <a:pPr marL="0" indent="0">
              <a:lnSpc>
                <a:spcPct val="200000"/>
              </a:lnSpc>
              <a:buNone/>
            </a:pPr>
            <a:r>
              <a:rPr lang="en-US" dirty="0"/>
              <a:t>9. Handling methods. </a:t>
            </a:r>
          </a:p>
          <a:p>
            <a:pPr marL="0" indent="0">
              <a:lnSpc>
                <a:spcPct val="200000"/>
              </a:lnSpc>
              <a:buNone/>
            </a:pPr>
            <a:r>
              <a:rPr lang="en-US" dirty="0"/>
              <a:t>10. Postharvest hygiene </a:t>
            </a:r>
          </a:p>
          <a:p>
            <a:pPr marL="0" indent="0">
              <a:lnSpc>
                <a:spcPct val="200000"/>
              </a:lnSpc>
              <a:buNone/>
            </a:pPr>
            <a:r>
              <a:rPr lang="en-US" dirty="0"/>
              <a:t>11. Due to effects of ethylene</a:t>
            </a:r>
          </a:p>
          <a:p>
            <a:pPr marL="0" indent="0">
              <a:lnSpc>
                <a:spcPct val="200000"/>
              </a:lnSpc>
              <a:buNone/>
            </a:pPr>
            <a:endParaRPr lang="en-US" dirty="0"/>
          </a:p>
        </p:txBody>
      </p:sp>
      <p:pic>
        <p:nvPicPr>
          <p:cNvPr id="2" name="Recorded Sound">
            <a:hlinkClick r:id="" action="ppaction://media"/>
            <a:extLst>
              <a:ext uri="{FF2B5EF4-FFF2-40B4-BE49-F238E27FC236}">
                <a16:creationId xmlns:a16="http://schemas.microsoft.com/office/drawing/2014/main" id="{8C2D56E4-35B3-4CB2-AFFE-58DB760F04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82206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1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2278</TotalTime>
  <Words>754</Words>
  <Application>Microsoft Office PowerPoint</Application>
  <PresentationFormat>Widescreen</PresentationFormat>
  <Paragraphs>86</Paragraphs>
  <Slides>16</Slides>
  <Notes>0</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Trebuchet MS</vt:lpstr>
      <vt:lpstr>Office Theme</vt:lpstr>
      <vt:lpstr>Postharvest diseases</vt:lpstr>
      <vt:lpstr>Postharvest Diseases </vt:lpstr>
      <vt:lpstr>PowerPoint Presentation</vt:lpstr>
      <vt:lpstr>Why pathogen cannot develop in unripe fruit </vt:lpstr>
      <vt:lpstr> How to penetration spores in  to the tissues </vt:lpstr>
      <vt:lpstr>Outcomes of post harvest diseases</vt:lpstr>
      <vt:lpstr>Under any condition there are three essential  factors should interact together to develop a disease. These three factors are referred as the disease triangle. </vt:lpstr>
      <vt:lpstr>Factors affecting postharvest disease development</vt:lpstr>
      <vt:lpstr>PowerPoint Presentation</vt:lpstr>
      <vt:lpstr>In certain cases : </vt:lpstr>
      <vt:lpstr>PowerPoint Presentation</vt:lpstr>
      <vt:lpstr>Now let us get on to the control of postharvest diseases</vt:lpstr>
      <vt:lpstr>PowerPoint Presentation</vt:lpstr>
      <vt:lpstr>Now,</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Postharvest diseases</dc:title>
  <dc:creator>Sujatha Weerasinghe</dc:creator>
  <cp:lastModifiedBy>Sujatha Weerasinghe</cp:lastModifiedBy>
  <cp:revision>72</cp:revision>
  <dcterms:created xsi:type="dcterms:W3CDTF">2020-05-16T05:37:42Z</dcterms:created>
  <dcterms:modified xsi:type="dcterms:W3CDTF">2020-06-29T10:33:04Z</dcterms:modified>
</cp:coreProperties>
</file>