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7" r:id="rId2"/>
    <p:sldId id="261" r:id="rId3"/>
    <p:sldId id="289" r:id="rId4"/>
    <p:sldId id="263" r:id="rId5"/>
    <p:sldId id="264" r:id="rId6"/>
    <p:sldId id="265" r:id="rId7"/>
    <p:sldId id="266" r:id="rId8"/>
    <p:sldId id="267" r:id="rId9"/>
    <p:sldId id="285" r:id="rId10"/>
    <p:sldId id="268" r:id="rId11"/>
    <p:sldId id="269" r:id="rId12"/>
    <p:sldId id="287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8" r:id="rId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0" d="100"/>
          <a:sy n="60" d="100"/>
        </p:scale>
        <p:origin x="1388" y="3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6E4494-C606-4AD9-9C47-185F2640435C}" type="datetimeFigureOut">
              <a:rPr lang="en-GB" smtClean="0"/>
              <a:t>29/06/2020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EA4466-FAB5-4D12-A838-A3293A9F3C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07468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7E577A-F1BA-4F7C-B8F5-648943F44573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3214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B3AFB7-A4B2-4778-9F53-CCB705399279}" type="datetimeFigureOut">
              <a:rPr lang="en-US" smtClean="0"/>
              <a:pPr/>
              <a:t>6/29/2020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4BFC0-B5E4-40D8-BDA0-0A908B77296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B3AFB7-A4B2-4778-9F53-CCB705399279}" type="datetimeFigureOut">
              <a:rPr lang="en-US" smtClean="0"/>
              <a:pPr/>
              <a:t>6/29/2020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4BFC0-B5E4-40D8-BDA0-0A908B77296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B3AFB7-A4B2-4778-9F53-CCB705399279}" type="datetimeFigureOut">
              <a:rPr lang="en-US" smtClean="0"/>
              <a:pPr/>
              <a:t>6/29/2020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4BFC0-B5E4-40D8-BDA0-0A908B77296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B3AFB7-A4B2-4778-9F53-CCB705399279}" type="datetimeFigureOut">
              <a:rPr lang="en-US" smtClean="0"/>
              <a:pPr/>
              <a:t>6/29/2020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4BFC0-B5E4-40D8-BDA0-0A908B77296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B3AFB7-A4B2-4778-9F53-CCB705399279}" type="datetimeFigureOut">
              <a:rPr lang="en-US" smtClean="0"/>
              <a:pPr/>
              <a:t>6/29/2020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4BFC0-B5E4-40D8-BDA0-0A908B77296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B3AFB7-A4B2-4778-9F53-CCB705399279}" type="datetimeFigureOut">
              <a:rPr lang="en-US" smtClean="0"/>
              <a:pPr/>
              <a:t>6/29/2020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4BFC0-B5E4-40D8-BDA0-0A908B77296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B3AFB7-A4B2-4778-9F53-CCB705399279}" type="datetimeFigureOut">
              <a:rPr lang="en-US" smtClean="0"/>
              <a:pPr/>
              <a:t>6/29/2020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4BFC0-B5E4-40D8-BDA0-0A908B77296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B3AFB7-A4B2-4778-9F53-CCB705399279}" type="datetimeFigureOut">
              <a:rPr lang="en-US" smtClean="0"/>
              <a:pPr/>
              <a:t>6/29/2020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4BFC0-B5E4-40D8-BDA0-0A908B77296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B3AFB7-A4B2-4778-9F53-CCB705399279}" type="datetimeFigureOut">
              <a:rPr lang="en-US" smtClean="0"/>
              <a:pPr/>
              <a:t>6/29/2020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4BFC0-B5E4-40D8-BDA0-0A908B77296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B3AFB7-A4B2-4778-9F53-CCB705399279}" type="datetimeFigureOut">
              <a:rPr lang="en-US" smtClean="0"/>
              <a:pPr/>
              <a:t>6/29/2020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4BFC0-B5E4-40D8-BDA0-0A908B77296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B3AFB7-A4B2-4778-9F53-CCB705399279}" type="datetimeFigureOut">
              <a:rPr lang="en-US" smtClean="0"/>
              <a:pPr/>
              <a:t>6/29/2020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4BFC0-B5E4-40D8-BDA0-0A908B77296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B3AFB7-A4B2-4778-9F53-CCB705399279}" type="datetimeFigureOut">
              <a:rPr lang="en-US" smtClean="0"/>
              <a:pPr/>
              <a:t>6/29/2020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A4BFC0-B5E4-40D8-BDA0-0A908B772967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.pn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2.png"/><Relationship Id="rId4" Type="http://schemas.openxmlformats.org/officeDocument/2006/relationships/image" Target="../media/image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2.pn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2.png"/><Relationship Id="rId4" Type="http://schemas.openxmlformats.org/officeDocument/2006/relationships/image" Target="../media/image1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2.png"/><Relationship Id="rId4" Type="http://schemas.openxmlformats.org/officeDocument/2006/relationships/image" Target="../media/image1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2.png"/><Relationship Id="rId4" Type="http://schemas.openxmlformats.org/officeDocument/2006/relationships/image" Target="../media/image1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2.png"/><Relationship Id="rId4" Type="http://schemas.openxmlformats.org/officeDocument/2006/relationships/image" Target="../media/image1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2.png"/><Relationship Id="rId4" Type="http://schemas.openxmlformats.org/officeDocument/2006/relationships/image" Target="../media/image1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76200"/>
            <a:ext cx="8229600" cy="1143000"/>
          </a:xfrm>
        </p:spPr>
        <p:txBody>
          <a:bodyPr/>
          <a:lstStyle/>
          <a:p>
            <a:r>
              <a:rPr lang="en-US" dirty="0"/>
              <a:t>Packing of fruits and vegetables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5105400"/>
            <a:ext cx="7620000" cy="1371600"/>
          </a:xfrm>
        </p:spPr>
        <p:txBody>
          <a:bodyPr>
            <a:normAutofit fontScale="40000" lnSpcReduction="20000"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algn="r">
              <a:buNone/>
            </a:pPr>
            <a:r>
              <a:rPr lang="en-US" sz="5000" dirty="0"/>
              <a:t>Dr. </a:t>
            </a:r>
            <a:r>
              <a:rPr lang="en-US" sz="5000" dirty="0" err="1"/>
              <a:t>Sujatha</a:t>
            </a:r>
            <a:r>
              <a:rPr lang="en-US" sz="5000" dirty="0"/>
              <a:t> </a:t>
            </a:r>
            <a:r>
              <a:rPr lang="en-US" sz="5000" dirty="0" err="1"/>
              <a:t>Weerasinghe</a:t>
            </a:r>
            <a:endParaRPr lang="en-US" sz="5000" dirty="0"/>
          </a:p>
        </p:txBody>
      </p:sp>
      <p:pic>
        <p:nvPicPr>
          <p:cNvPr id="4" name="Picture 32" descr="nbe0018"/>
          <p:cNvPicPr>
            <a:picLocks noChangeAspect="1" noChangeArrowheads="1"/>
          </p:cNvPicPr>
          <p:nvPr/>
        </p:nvPicPr>
        <p:blipFill>
          <a:blip r:embed="rId4"/>
          <a:srcRect l="6000" t="3265" r="6000" b="4639"/>
          <a:stretch>
            <a:fillRect/>
          </a:stretch>
        </p:blipFill>
        <p:spPr bwMode="auto">
          <a:xfrm>
            <a:off x="2063115" y="1151270"/>
            <a:ext cx="4611369" cy="46788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19B84F4-A33A-4106-934B-95AFA79958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86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solidFill>
                  <a:srgbClr val="FFC000"/>
                </a:solidFill>
              </a:rPr>
              <a:t>Wooden crates</a:t>
            </a:r>
            <a:r>
              <a:rPr lang="en-US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Can be used for potatoes and Apple</a:t>
            </a:r>
          </a:p>
        </p:txBody>
      </p:sp>
      <p:pic>
        <p:nvPicPr>
          <p:cNvPr id="1026" name="Picture 2" descr="C:\Users\gihan\Desktop\images (2)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05000" y="2590800"/>
            <a:ext cx="1933575" cy="2362200"/>
          </a:xfrm>
          <a:prstGeom prst="rect">
            <a:avLst/>
          </a:prstGeom>
          <a:noFill/>
        </p:spPr>
      </p:pic>
      <p:pic>
        <p:nvPicPr>
          <p:cNvPr id="1027" name="Picture 3" descr="C:\Users\gihan\Desktop\images (3)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495800" y="2667000"/>
            <a:ext cx="2143125" cy="2143125"/>
          </a:xfrm>
          <a:prstGeom prst="rect">
            <a:avLst/>
          </a:prstGeom>
          <a:noFill/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E35DBCA-BA20-4267-B706-EBB00197D8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7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/>
          </a:bodyPr>
          <a:lstStyle/>
          <a:p>
            <a:pPr algn="l"/>
            <a:r>
              <a:rPr lang="en-US" sz="3200" dirty="0">
                <a:solidFill>
                  <a:srgbClr val="FFC000"/>
                </a:solidFill>
              </a:rPr>
              <a:t>Wooden baskets and hampers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135563"/>
          </a:xfrm>
        </p:spPr>
        <p:txBody>
          <a:bodyPr/>
          <a:lstStyle/>
          <a:p>
            <a:r>
              <a:rPr lang="en-US" dirty="0"/>
              <a:t>Can use for wide variety of crops</a:t>
            </a:r>
          </a:p>
          <a:p>
            <a:r>
              <a:rPr lang="en-US" dirty="0"/>
              <a:t>Durable and nested for efficient transport when empty</a:t>
            </a:r>
          </a:p>
          <a:p>
            <a:r>
              <a:rPr lang="en-US" dirty="0"/>
              <a:t>Reusable for several times</a:t>
            </a:r>
          </a:p>
          <a:p>
            <a:r>
              <a:rPr lang="en-US" dirty="0"/>
              <a:t>Costly material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14AF2C6-5A00-477B-8850-073499801A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18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C:\Users\gihan\Desktop\packaging-of-fruits-vegetables-17-638.jpg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1557841" y="1600200"/>
            <a:ext cx="6028318" cy="4525963"/>
          </a:xfrm>
          <a:prstGeom prst="rect">
            <a:avLst/>
          </a:prstGeom>
          <a:noFill/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FED184F-BAD4-4508-9AAE-DABAED4197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FFC000"/>
                </a:solidFill>
              </a:rPr>
              <a:t>Corrugated fire boards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059363"/>
          </a:xfrm>
        </p:spPr>
        <p:txBody>
          <a:bodyPr/>
          <a:lstStyle/>
          <a:p>
            <a:r>
              <a:rPr lang="en-US" dirty="0"/>
              <a:t>Manufactured in different styles and weights</a:t>
            </a:r>
          </a:p>
          <a:p>
            <a:r>
              <a:rPr lang="en-US" dirty="0"/>
              <a:t>Cost effective</a:t>
            </a:r>
          </a:p>
          <a:p>
            <a:r>
              <a:rPr lang="en-US" dirty="0"/>
              <a:t>Cold temperatures and high humidity reduce the strength of the fire board containers</a:t>
            </a:r>
          </a:p>
          <a:p>
            <a:r>
              <a:rPr lang="en-US" dirty="0"/>
              <a:t>Cabbage, melon, Pumpkin, Potatoes and Citrus can be shipped successfully in the containers 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91BDE12-2B8E-4394-A28F-8A3B9977F0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1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C000"/>
                </a:solidFill>
              </a:rPr>
              <a:t>Corrugated fire boards</a:t>
            </a:r>
            <a:endParaRPr lang="en-US" dirty="0"/>
          </a:p>
        </p:txBody>
      </p:sp>
      <p:pic>
        <p:nvPicPr>
          <p:cNvPr id="4" name="Picture 2" descr="C:\Users\gihan\Desktop\download (4).jpg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152400" y="2552700"/>
            <a:ext cx="4681126" cy="2438400"/>
          </a:xfrm>
          <a:prstGeom prst="rect">
            <a:avLst/>
          </a:prstGeom>
          <a:noFill/>
        </p:spPr>
      </p:pic>
      <p:pic>
        <p:nvPicPr>
          <p:cNvPr id="6" name="Picture 2" descr="C:\Users\gihan\Desktop\download (3)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29200" y="1981200"/>
            <a:ext cx="3733800" cy="3733800"/>
          </a:xfrm>
          <a:prstGeom prst="rect">
            <a:avLst/>
          </a:prstGeom>
          <a:noFill/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EADE919-E218-44DD-A982-08110C3469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/>
          <a:lstStyle/>
          <a:p>
            <a:r>
              <a:rPr lang="en-US" sz="3200" dirty="0">
                <a:solidFill>
                  <a:srgbClr val="FFC000"/>
                </a:solidFill>
              </a:rPr>
              <a:t>Pulp containers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135563"/>
          </a:xfrm>
        </p:spPr>
        <p:txBody>
          <a:bodyPr/>
          <a:lstStyle/>
          <a:p>
            <a:r>
              <a:rPr lang="en-US" dirty="0"/>
              <a:t>Made with recycled paper pulp and starch binder</a:t>
            </a:r>
          </a:p>
          <a:p>
            <a:r>
              <a:rPr lang="en-US" dirty="0"/>
              <a:t>Available in large varieties of shape and size</a:t>
            </a:r>
          </a:p>
          <a:p>
            <a:r>
              <a:rPr lang="en-US" dirty="0"/>
              <a:t>Relatively expensive</a:t>
            </a:r>
          </a:p>
          <a:p>
            <a:r>
              <a:rPr lang="en-US" dirty="0"/>
              <a:t>Can absorb surface moisture from commodities</a:t>
            </a:r>
          </a:p>
          <a:p>
            <a:r>
              <a:rPr lang="en-US" dirty="0"/>
              <a:t>Bio degradable and recyclable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475DED3-9881-417C-B8B3-A63C312674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5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C000"/>
                </a:solidFill>
              </a:rPr>
              <a:t>Pulp containers</a:t>
            </a:r>
            <a:endParaRPr lang="en-US" dirty="0"/>
          </a:p>
        </p:txBody>
      </p:sp>
      <p:pic>
        <p:nvPicPr>
          <p:cNvPr id="4" name="Picture 2" descr="C:\Users\gihan\Desktop\Factory-Supply-Directly-39x59cm-Fruit-And-Vegetables.jpg_350x350.jpg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1560427" y="1600200"/>
            <a:ext cx="6023145" cy="4525963"/>
          </a:xfrm>
          <a:prstGeom prst="rect">
            <a:avLst/>
          </a:prstGeom>
          <a:noFill/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69D186C-D453-4F42-B904-851CFB3A2D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1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FFC000"/>
                </a:solidFill>
              </a:rPr>
              <a:t>Paper and mesh bags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059363"/>
          </a:xfrm>
        </p:spPr>
        <p:txBody>
          <a:bodyPr/>
          <a:lstStyle/>
          <a:p>
            <a:r>
              <a:rPr lang="en-US" dirty="0"/>
              <a:t>Consumer packs of potatoes and onion</a:t>
            </a:r>
          </a:p>
          <a:p>
            <a:r>
              <a:rPr lang="en-US" dirty="0"/>
              <a:t>Low cost</a:t>
            </a:r>
          </a:p>
          <a:p>
            <a:r>
              <a:rPr lang="en-US" dirty="0"/>
              <a:t>Uninhibited air flow and good ventilation</a:t>
            </a:r>
          </a:p>
          <a:p>
            <a:r>
              <a:rPr lang="en-US" dirty="0"/>
              <a:t>Attractive displays and stimulate </a:t>
            </a:r>
            <a:r>
              <a:rPr lang="en-US" dirty="0" err="1"/>
              <a:t>purchers</a:t>
            </a:r>
            <a:endParaRPr lang="en-US" dirty="0"/>
          </a:p>
          <a:p>
            <a:r>
              <a:rPr lang="en-US" dirty="0"/>
              <a:t>Do not offer protection from rough handling</a:t>
            </a:r>
          </a:p>
          <a:p>
            <a:r>
              <a:rPr lang="en-US" dirty="0"/>
              <a:t>Little protection from light and contaminants</a:t>
            </a:r>
          </a:p>
          <a:p>
            <a:endParaRPr lang="en-US" dirty="0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4AC82E0-6332-494B-B4A7-C43EF238C0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82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C000"/>
                </a:solidFill>
              </a:rPr>
              <a:t>Paper and mesh bags</a:t>
            </a:r>
            <a:endParaRPr lang="en-US" dirty="0"/>
          </a:p>
        </p:txBody>
      </p:sp>
      <p:pic>
        <p:nvPicPr>
          <p:cNvPr id="1026" name="Picture 2" descr="C:\Users\gihan\Desktop\packaging-Austria-sq.jpg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2209800" y="1524000"/>
            <a:ext cx="4572000" cy="4535929"/>
          </a:xfrm>
          <a:prstGeom prst="rect">
            <a:avLst/>
          </a:prstGeom>
          <a:noFill/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48D88C2-D630-4252-9DAB-47E08ACA39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1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solidFill>
                  <a:srgbClr val="FFC000"/>
                </a:solidFill>
              </a:rPr>
              <a:t>Plastic bags / polyethylene films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906963"/>
          </a:xfrm>
        </p:spPr>
        <p:txBody>
          <a:bodyPr/>
          <a:lstStyle/>
          <a:p>
            <a:r>
              <a:rPr lang="en-US" dirty="0"/>
              <a:t>Predominant consumer packaging for vegetables and fruits</a:t>
            </a:r>
          </a:p>
          <a:p>
            <a:r>
              <a:rPr lang="en-US" dirty="0"/>
              <a:t>Low cost</a:t>
            </a:r>
          </a:p>
          <a:p>
            <a:r>
              <a:rPr lang="en-US" dirty="0"/>
              <a:t>Easy inspection of the contents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96B8C94-48A4-4720-8D96-436F007A22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8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C000"/>
                </a:solidFill>
              </a:rPr>
              <a:t>Introduction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/>
              <a:t>Packing fresh commodity is one of the most important step in the long and complicated journey from grower to consumer. </a:t>
            </a:r>
          </a:p>
          <a:p>
            <a:pPr>
              <a:buNone/>
            </a:pPr>
            <a:r>
              <a:rPr lang="en-US" dirty="0"/>
              <a:t>Packing and packing material contribute a significant cost to the fruits and vegetables production industry.</a:t>
            </a:r>
          </a:p>
          <a:p>
            <a:pPr>
              <a:buNone/>
            </a:pPr>
            <a:r>
              <a:rPr lang="en-US" dirty="0">
                <a:solidFill>
                  <a:srgbClr val="FF0000"/>
                </a:solidFill>
              </a:rPr>
              <a:t>Now let us see why do we need packaging?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0744B17-2108-4B1A-9537-9B1CECC695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82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>
            <a:normAutofit fontScale="90000"/>
          </a:bodyPr>
          <a:lstStyle/>
          <a:p>
            <a:r>
              <a:rPr lang="en-US" sz="3200" dirty="0">
                <a:solidFill>
                  <a:srgbClr val="FFC000"/>
                </a:solidFill>
              </a:rPr>
              <a:t>Shrink wrap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62000"/>
            <a:ext cx="8229600" cy="5364163"/>
          </a:xfrm>
        </p:spPr>
        <p:txBody>
          <a:bodyPr/>
          <a:lstStyle/>
          <a:p>
            <a:r>
              <a:rPr lang="en-US" dirty="0"/>
              <a:t>Protect the produce from mechanical damages and pathogens</a:t>
            </a:r>
          </a:p>
          <a:p>
            <a:r>
              <a:rPr lang="en-US" dirty="0"/>
              <a:t>Provide a good surface for stick – on </a:t>
            </a:r>
            <a:r>
              <a:rPr lang="en-US" dirty="0" err="1"/>
              <a:t>lables</a:t>
            </a:r>
            <a:endParaRPr lang="en-US" dirty="0"/>
          </a:p>
        </p:txBody>
      </p:sp>
      <p:pic>
        <p:nvPicPr>
          <p:cNvPr id="6146" name="Picture 2" descr="C:\Users\gihan\Desktop\download (2)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52600" y="2638424"/>
            <a:ext cx="5300665" cy="3533776"/>
          </a:xfrm>
          <a:prstGeom prst="rect">
            <a:avLst/>
          </a:prstGeom>
          <a:noFill/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3836A69-3E0D-4669-8334-B7976519D2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75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solidFill>
                  <a:srgbClr val="FFC000"/>
                </a:solidFill>
              </a:rPr>
              <a:t>Rigid plastic package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830763"/>
          </a:xfrm>
        </p:spPr>
        <p:txBody>
          <a:bodyPr/>
          <a:lstStyle/>
          <a:p>
            <a:r>
              <a:rPr lang="en-US" dirty="0"/>
              <a:t>Package with top and bottom </a:t>
            </a:r>
          </a:p>
          <a:p>
            <a:r>
              <a:rPr lang="en-US" dirty="0"/>
              <a:t>Known as clamshells </a:t>
            </a:r>
          </a:p>
          <a:p>
            <a:r>
              <a:rPr lang="en-US" dirty="0"/>
              <a:t>Use as consumer packs of high value produce such as Button mushroom, Straw berries</a:t>
            </a:r>
          </a:p>
        </p:txBody>
      </p:sp>
      <p:pic>
        <p:nvPicPr>
          <p:cNvPr id="7170" name="Picture 2" descr="C:\Users\gihan\Desktop\images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667000" y="3581400"/>
            <a:ext cx="3052763" cy="3052763"/>
          </a:xfrm>
          <a:prstGeom prst="rect">
            <a:avLst/>
          </a:prstGeom>
          <a:noFill/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C4F1E85-4362-437D-9F33-4544AD9578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30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solidFill>
                  <a:srgbClr val="FFC000"/>
                </a:solidFill>
              </a:rPr>
              <a:t>Plastic filled boxes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Made of Polyvinyl chloride or Poly ethylene </a:t>
            </a:r>
          </a:p>
          <a:p>
            <a:r>
              <a:rPr lang="en-US" dirty="0"/>
              <a:t>Durable and last many years</a:t>
            </a:r>
          </a:p>
          <a:p>
            <a:r>
              <a:rPr lang="en-US" dirty="0"/>
              <a:t>Empty craters are easy to transport</a:t>
            </a:r>
          </a:p>
        </p:txBody>
      </p:sp>
      <p:pic>
        <p:nvPicPr>
          <p:cNvPr id="5122" name="Picture 2" descr="C:\Users\gihan\Desktop\images (1)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00200" y="3581400"/>
            <a:ext cx="4970318" cy="3048000"/>
          </a:xfrm>
          <a:prstGeom prst="rect">
            <a:avLst/>
          </a:prstGeom>
          <a:noFill/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443FF24-A8D8-48C7-A3F8-C8538D4E59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48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3200" dirty="0">
                <a:solidFill>
                  <a:srgbClr val="FFC000"/>
                </a:solidFill>
              </a:rPr>
              <a:t>Now we have studied several types of packages and now let us see the cost effectiveness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Packaging represent an added cost but the price of the market is increased</a:t>
            </a:r>
          </a:p>
          <a:p>
            <a:r>
              <a:rPr lang="en-US" dirty="0"/>
              <a:t>Losses are significantly reduced</a:t>
            </a:r>
          </a:p>
          <a:p>
            <a:r>
              <a:rPr lang="en-US" dirty="0"/>
              <a:t>Presentation and quality of the product make more desirable</a:t>
            </a:r>
          </a:p>
          <a:p>
            <a:r>
              <a:rPr lang="en-US" dirty="0"/>
              <a:t>Marketable life of the produce is extended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5224732-8F33-40DC-9A94-283C342C3D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6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>
                <a:solidFill>
                  <a:srgbClr val="FFC000"/>
                </a:solidFill>
              </a:rPr>
              <a:t>Further reading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Broustead</a:t>
            </a:r>
            <a:r>
              <a:rPr lang="en-US" dirty="0"/>
              <a:t>, P.J. and New, J.H. 18986. Packing of fruits and vegetables : A study of models for the manufacture of corrugated fireboard boxes in developing </a:t>
            </a:r>
            <a:r>
              <a:rPr lang="en-US" b="1" dirty="0"/>
              <a:t>countries</a:t>
            </a:r>
            <a:r>
              <a:rPr lang="en-US" dirty="0"/>
              <a:t>. </a:t>
            </a:r>
            <a:r>
              <a:rPr lang="en-US" dirty="0" err="1"/>
              <a:t>London:TDRI</a:t>
            </a:r>
            <a:r>
              <a:rPr lang="en-US" dirty="0"/>
              <a:t>, NRI, Central Avenue, Chatham Maritime, Kent, ME4, 4TB, United Kingdom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vert="horz">
            <a:prstTxWarp prst="textChevron">
              <a:avLst/>
            </a:prstTxWarp>
            <a:norm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sz="32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+mn-lt"/>
              </a:rPr>
              <a:t>Thank you</a:t>
            </a:r>
          </a:p>
        </p:txBody>
      </p:sp>
      <p:pic>
        <p:nvPicPr>
          <p:cNvPr id="1026" name="Picture 2" descr="C:\Users\exam.DESKTOP-23NEUOL\Desktop\images (3).jf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584960"/>
            <a:ext cx="6705600" cy="49140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73359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do we need packing?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Fruits and veg. are perishables</a:t>
            </a:r>
          </a:p>
          <a:p>
            <a:r>
              <a:rPr lang="en-US" dirty="0"/>
              <a:t>Can protect contaminations</a:t>
            </a:r>
          </a:p>
          <a:p>
            <a:r>
              <a:rPr lang="en-US" dirty="0"/>
              <a:t>Protect damages</a:t>
            </a:r>
          </a:p>
          <a:p>
            <a:r>
              <a:rPr lang="en-US" dirty="0"/>
              <a:t>Avoid excess moisture losses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3020CF3-089A-4678-A302-0B1A5BE9E1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387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05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C000"/>
                </a:solidFill>
              </a:rPr>
              <a:t>Requirements of packaging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None/>
            </a:pPr>
            <a:r>
              <a:rPr lang="en-US" dirty="0">
                <a:solidFill>
                  <a:srgbClr val="FF0000"/>
                </a:solidFill>
              </a:rPr>
              <a:t>They must be :</a:t>
            </a:r>
          </a:p>
          <a:p>
            <a:r>
              <a:rPr lang="en-US" dirty="0"/>
              <a:t>Non toxic</a:t>
            </a:r>
          </a:p>
          <a:p>
            <a:r>
              <a:rPr lang="en-US" dirty="0"/>
              <a:t>Compatible with commodity</a:t>
            </a:r>
          </a:p>
          <a:p>
            <a:r>
              <a:rPr lang="en-US" dirty="0"/>
              <a:t>Light protection</a:t>
            </a:r>
          </a:p>
          <a:p>
            <a:r>
              <a:rPr lang="en-US" dirty="0"/>
              <a:t>Gas and odor protection</a:t>
            </a:r>
          </a:p>
          <a:p>
            <a:r>
              <a:rPr lang="en-US" dirty="0"/>
              <a:t>Cost effective</a:t>
            </a:r>
          </a:p>
          <a:p>
            <a:r>
              <a:rPr lang="en-US" dirty="0"/>
              <a:t>Convenient to handle</a:t>
            </a:r>
          </a:p>
          <a:p>
            <a:r>
              <a:rPr lang="en-US" dirty="0"/>
              <a:t>Protect during storage and marketing 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EBEC89C-CF21-4B79-98A9-F2E8FAA06E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47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3200" dirty="0"/>
              <a:t>There are several types and varieties of packing. Will see what are those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AutoNum type="arabicPeriod"/>
            </a:pPr>
            <a:r>
              <a:rPr lang="en-US" dirty="0">
                <a:solidFill>
                  <a:srgbClr val="FFC000"/>
                </a:solidFill>
              </a:rPr>
              <a:t>Baskets and natural containers</a:t>
            </a:r>
          </a:p>
          <a:p>
            <a:pPr marL="514350" indent="-514350"/>
            <a:r>
              <a:rPr lang="en-US" sz="2400" dirty="0"/>
              <a:t>They made up of bamboo, reeds, coconut and palm leaves, and straw etc. </a:t>
            </a:r>
          </a:p>
          <a:p>
            <a:pPr marL="514350" indent="-514350"/>
            <a:r>
              <a:rPr lang="en-US" sz="2400" dirty="0"/>
              <a:t>Easily get contaminated with decaying organisms</a:t>
            </a:r>
          </a:p>
          <a:p>
            <a:pPr marL="514350" indent="-514350"/>
            <a:r>
              <a:rPr lang="en-US" sz="2400" dirty="0"/>
              <a:t>Difficult to clean</a:t>
            </a:r>
          </a:p>
          <a:p>
            <a:pPr marL="514350" indent="-514350"/>
            <a:r>
              <a:rPr lang="en-US" sz="2400" dirty="0"/>
              <a:t>Not rigid and bend easily</a:t>
            </a:r>
          </a:p>
          <a:p>
            <a:pPr marL="514350" indent="-514350"/>
            <a:r>
              <a:rPr lang="en-US" sz="2400" dirty="0"/>
              <a:t>Difficult to stack and transport long distances </a:t>
            </a:r>
          </a:p>
          <a:p>
            <a:pPr marL="514350" indent="-514350"/>
            <a:r>
              <a:rPr lang="en-US" sz="2400" dirty="0"/>
              <a:t>Cause pressure damages when tightly filled</a:t>
            </a:r>
          </a:p>
          <a:p>
            <a:pPr marL="514350" indent="-514350"/>
            <a:r>
              <a:rPr lang="en-US" sz="2400" dirty="0"/>
              <a:t>Often have sharp edges and cause puncture damages to commodity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D28913E-A098-494F-BF2D-B962ADEF48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0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C000"/>
                </a:solidFill>
              </a:rPr>
              <a:t>Baskets and containers</a:t>
            </a:r>
          </a:p>
        </p:txBody>
      </p:sp>
      <p:pic>
        <p:nvPicPr>
          <p:cNvPr id="2050" name="Picture 2" descr="C:\Users\gihan\Desktop\download (6).jpg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2133600" y="1447800"/>
            <a:ext cx="4876800" cy="4876800"/>
          </a:xfrm>
          <a:prstGeom prst="rect">
            <a:avLst/>
          </a:prstGeom>
          <a:noFill/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96F3313-68AB-43EE-8DC7-367A771E74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4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/>
          </a:bodyPr>
          <a:lstStyle/>
          <a:p>
            <a:pPr algn="l"/>
            <a:r>
              <a:rPr lang="en-US" sz="3200" dirty="0">
                <a:solidFill>
                  <a:srgbClr val="FFC000"/>
                </a:solidFill>
              </a:rPr>
              <a:t>Wood pellets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4983163"/>
          </a:xfrm>
        </p:spPr>
        <p:txBody>
          <a:bodyPr/>
          <a:lstStyle/>
          <a:p>
            <a:r>
              <a:rPr lang="en-US" dirty="0"/>
              <a:t>Wooden structures built as inexpensively and discard after a single use</a:t>
            </a:r>
          </a:p>
        </p:txBody>
      </p:sp>
      <p:pic>
        <p:nvPicPr>
          <p:cNvPr id="4" name="Picture 2" descr="C:\Users\gihan\Desktop\download (1)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24000" y="2819400"/>
            <a:ext cx="6096000" cy="3457128"/>
          </a:xfrm>
          <a:prstGeom prst="rect">
            <a:avLst/>
          </a:prstGeom>
          <a:noFill/>
        </p:spPr>
      </p:pic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5009413-1069-4DF9-BA6F-D37CDC3C6A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3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FFC000"/>
                </a:solidFill>
              </a:rPr>
              <a:t>Wood pellet bins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Primarily use to carry products from fields to packing house</a:t>
            </a:r>
          </a:p>
          <a:p>
            <a:r>
              <a:rPr lang="en-US" dirty="0"/>
              <a:t>Difficult to stack several bins together for cooling or storage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D0E183D-222E-4E92-8685-E4FA9A104A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80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gihan\Desktop\packaging-of-fruits-vegetables-15-638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47800" y="1143000"/>
            <a:ext cx="6076950" cy="4562475"/>
          </a:xfrm>
          <a:prstGeom prst="rect">
            <a:avLst/>
          </a:prstGeom>
          <a:noFill/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3C7D938-C53C-4305-A087-8E8833D100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157</TotalTime>
  <Words>561</Words>
  <Application>Microsoft Office PowerPoint</Application>
  <PresentationFormat>On-screen Show (4:3)</PresentationFormat>
  <Paragraphs>92</Paragraphs>
  <Slides>25</Slides>
  <Notes>1</Notes>
  <HiddenSlides>0</HiddenSlides>
  <MMClips>23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8" baseType="lpstr">
      <vt:lpstr>Arial</vt:lpstr>
      <vt:lpstr>Calibri</vt:lpstr>
      <vt:lpstr>Office Theme</vt:lpstr>
      <vt:lpstr>Packing of fruits and vegetables</vt:lpstr>
      <vt:lpstr>Introduction</vt:lpstr>
      <vt:lpstr>Why do we need packing?</vt:lpstr>
      <vt:lpstr>Requirements of packaging</vt:lpstr>
      <vt:lpstr>There are several types and varieties of packing. Will see what are those </vt:lpstr>
      <vt:lpstr>Baskets and containers</vt:lpstr>
      <vt:lpstr>Wood pellets</vt:lpstr>
      <vt:lpstr>Wood pellet bins</vt:lpstr>
      <vt:lpstr>PowerPoint Presentation</vt:lpstr>
      <vt:lpstr>Wooden crates </vt:lpstr>
      <vt:lpstr>Wooden baskets and hampers</vt:lpstr>
      <vt:lpstr>PowerPoint Presentation</vt:lpstr>
      <vt:lpstr>Corrugated fire boards</vt:lpstr>
      <vt:lpstr>Corrugated fire boards</vt:lpstr>
      <vt:lpstr>Pulp containers</vt:lpstr>
      <vt:lpstr>Pulp containers</vt:lpstr>
      <vt:lpstr>Paper and mesh bags</vt:lpstr>
      <vt:lpstr>Paper and mesh bags</vt:lpstr>
      <vt:lpstr>Plastic bags / polyethylene films</vt:lpstr>
      <vt:lpstr>Shrink wrap</vt:lpstr>
      <vt:lpstr>Rigid plastic package</vt:lpstr>
      <vt:lpstr>Plastic filled boxes</vt:lpstr>
      <vt:lpstr>Now we have studied several types of packages and now let us see the cost effectiveness </vt:lpstr>
      <vt:lpstr>Further reading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Packing of fruits and vegetables</dc:title>
  <dc:creator>gihan</dc:creator>
  <cp:lastModifiedBy>Sujatha Weerasinghe</cp:lastModifiedBy>
  <cp:revision>12</cp:revision>
  <dcterms:created xsi:type="dcterms:W3CDTF">2019-03-11T10:37:44Z</dcterms:created>
  <dcterms:modified xsi:type="dcterms:W3CDTF">2020-06-29T06:54:21Z</dcterms:modified>
</cp:coreProperties>
</file>