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  <p:sldId id="270" r:id="rId3"/>
    <p:sldId id="261" r:id="rId4"/>
    <p:sldId id="263" r:id="rId5"/>
    <p:sldId id="260" r:id="rId6"/>
    <p:sldId id="262" r:id="rId7"/>
    <p:sldId id="258" r:id="rId8"/>
    <p:sldId id="265" r:id="rId9"/>
    <p:sldId id="267" r:id="rId10"/>
    <p:sldId id="268" r:id="rId11"/>
    <p:sldId id="273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8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1CF4F-0611-C541-BE8F-10C83A9E9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978C29-E488-5F4D-AD17-4E4DE010C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90F62-E375-DE4C-9B87-91DE60AA1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7321-6800-6C49-B09C-9ED0AAA44CD3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F3F25-27EF-E44D-B066-EE0DA483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A32A1-452E-364A-A426-19273175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302D-BBEB-8849-853D-5948C2F75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58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1CAC-C044-444E-8C9E-5B212EB6A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4C712-4DD7-9240-A117-80ADC067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EA490-AF32-0C49-9095-94B4D3DD5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7321-6800-6C49-B09C-9ED0AAA44CD3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C8966-5E79-5B43-8975-0B0533529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10508-C65E-214B-84CE-3816C962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302D-BBEB-8849-853D-5948C2F75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5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EA4CE-9939-9849-B883-0BAB12FABD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6B8329-CBC8-A34B-96A3-8C452CAD4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87B4C-B9C6-1B44-9B09-7A688897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7321-6800-6C49-B09C-9ED0AAA44CD3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0CA1A-B1A8-404F-B179-7AACAC03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0B306-BE55-4D48-A51F-E951EED1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302D-BBEB-8849-853D-5948C2F75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17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821F2-1E43-AB4F-85BB-4012BDA55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05CD7-7CA7-8D47-A05F-9C522FFA8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36DD1-89F1-2F4A-BADB-8D2483D55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7321-6800-6C49-B09C-9ED0AAA44CD3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0F938-6217-C14C-8FE2-061E4310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D9C16-4E11-3646-920C-9F309E587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302D-BBEB-8849-853D-5948C2F75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0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7548-9C19-5A44-889E-7F96DB85F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1B658-F959-4046-A12C-564508AA1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B24E-EB8B-7046-A3E3-5468CC2A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7321-6800-6C49-B09C-9ED0AAA44CD3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2B183-34F7-A34D-B537-789F1C777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095A4-A9EC-1D46-9703-3BBE6AAE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302D-BBEB-8849-853D-5948C2F75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48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C7AA0-4310-1841-AF3C-148F9E68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63292-4941-7948-9243-221E52734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CE80A-76E8-BD44-99DA-0117CC880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6AA4B-BD5B-344B-B37B-99104A80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7321-6800-6C49-B09C-9ED0AAA44CD3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29E051-13A7-3444-AD7C-2AD3F64DE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DD644-7D05-2B40-81EA-74199567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302D-BBEB-8849-853D-5948C2F75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4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1E42-DEC5-F248-9030-7D9E88F57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D34CA-2E30-9744-89B9-8AAC4D531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71FE1-9B91-114D-84E6-C9D6D3C8C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0DCDF5-3684-D847-9C76-E83598BB0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84C88C-5E33-D041-881D-4A67EAB25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EF9365-BF6A-1141-A137-46C776BD2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7321-6800-6C49-B09C-9ED0AAA44CD3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61878-A0BB-034F-8653-63816C9E8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AFC845-B4D7-C64B-A42E-75EAF7F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302D-BBEB-8849-853D-5948C2F75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0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8FB03-B900-8340-B08C-AE826311C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D4AA1-E3A4-5C49-BE2B-2AC7F3B9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7321-6800-6C49-B09C-9ED0AAA44CD3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8CD8EF-8BE5-8A4F-8C81-735A2019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BA239C-476B-E64E-A9E1-505C2320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302D-BBEB-8849-853D-5948C2F75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9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42FF7-034C-A541-B543-87481A1DC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7321-6800-6C49-B09C-9ED0AAA44CD3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E97D74-A977-644D-8806-C6DA5E19A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996C8-75EC-F547-A874-EA15F31F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302D-BBEB-8849-853D-5948C2F75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1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DF37D-3730-704E-859A-484AA71A7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EFB95-E75F-4640-8EF7-D502619F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B9087-7BA7-5F44-BFEA-9104DC65F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C1FC8-D04C-D743-955A-53CB3A74A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7321-6800-6C49-B09C-9ED0AAA44CD3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FED8A-7968-0143-A26B-4AF33FE48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59AF2-5E03-BF44-A113-06441B1E0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302D-BBEB-8849-853D-5948C2F75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7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EA9F-65F5-A94D-AA14-527C5E18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8955DC-E039-4740-9EAD-257E2AFAA3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C59FD-2BD4-734A-A628-E0B3184CD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5D5A4-9417-2C4F-B299-D27999E2F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57321-6800-6C49-B09C-9ED0AAA44CD3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CB9BC-E20B-E948-839F-B911B7E66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00878-4E63-3B4B-A17D-B01E17B0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302D-BBEB-8849-853D-5948C2F75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1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09A5E-2FF6-F841-93E4-31EAB308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83FF4-96BA-3044-BFA4-F938F3794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1458A-B4B5-9842-B70D-AEE09C818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57321-6800-6C49-B09C-9ED0AAA44CD3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45A85-1E4B-6C41-8370-18FB9BDD7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3A87F-B30E-954E-9DA7-144128922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302D-BBEB-8849-853D-5948C2F75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1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400" b="1" dirty="0"/>
              <a:t>Establishment of plants in an orchard</a:t>
            </a:r>
          </a:p>
          <a:p>
            <a:pPr algn="ctr">
              <a:buNone/>
            </a:pPr>
            <a:endParaRPr lang="en-US" sz="4400" b="1" dirty="0"/>
          </a:p>
          <a:p>
            <a:pPr algn="ctr">
              <a:buNone/>
            </a:pPr>
            <a:endParaRPr lang="en-US" sz="4400" b="1" dirty="0"/>
          </a:p>
          <a:p>
            <a:pPr algn="ctr">
              <a:buNone/>
            </a:pPr>
            <a:endParaRPr lang="en-US" sz="4400" b="1" dirty="0"/>
          </a:p>
          <a:p>
            <a:pPr algn="ctr">
              <a:buNone/>
            </a:pPr>
            <a:r>
              <a:rPr lang="en-US" b="1" dirty="0"/>
              <a:t>                                                                             </a:t>
            </a:r>
            <a:r>
              <a:rPr lang="en-US" b="1" dirty="0" err="1"/>
              <a:t>Dr.Sujatha</a:t>
            </a:r>
            <a:r>
              <a:rPr lang="en-US" b="1" dirty="0"/>
              <a:t> </a:t>
            </a:r>
            <a:r>
              <a:rPr lang="en-US" b="1" dirty="0" err="1"/>
              <a:t>Weerasinghe</a:t>
            </a:r>
            <a:endParaRPr lang="en-US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87931C-53FB-49E7-95A5-9A53BA9B2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Contour 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It is adopted in hilly areas .</a:t>
            </a:r>
          </a:p>
          <a:p>
            <a:r>
              <a:rPr lang="en-US" sz="3600" dirty="0"/>
              <a:t> In  undulated  and soils with erosion .</a:t>
            </a:r>
          </a:p>
          <a:p>
            <a:r>
              <a:rPr lang="en-US" sz="3600" dirty="0"/>
              <a:t>  Contour terrace is developed by leveling the hill-slope. </a:t>
            </a:r>
          </a:p>
          <a:p>
            <a:r>
              <a:rPr lang="en-US" sz="3600" dirty="0"/>
              <a:t>The width of contour terrace varies according to the slope. </a:t>
            </a:r>
          </a:p>
          <a:p>
            <a:r>
              <a:rPr lang="en-US" sz="3600" dirty="0"/>
              <a:t>At stiff hill slope the width is kept narrower.</a:t>
            </a:r>
          </a:p>
          <a:p>
            <a:r>
              <a:rPr lang="en-US" sz="3600" dirty="0"/>
              <a:t>Soil erosion is controlled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8F1B36-6A94-420A-BBC0-F2BF1B313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BDDAB-C559-4891-BB0A-57B921A61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AAC3E5-766A-43DD-B398-56937CBCF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35200" y="1788160"/>
            <a:ext cx="6624320" cy="424687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6EA5D4-0BDD-42BD-B2B5-DC56CD99C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5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/>
              <a:t>Thank you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7AB5DC-A9D5-44CD-9BD7-72DAEE49C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Plants can be establish following different arrangements.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4000" b="1" dirty="0"/>
              <a:t>Square system</a:t>
            </a:r>
          </a:p>
          <a:p>
            <a:pPr marL="514350" indent="-514350">
              <a:buAutoNum type="arabicPeriod"/>
            </a:pPr>
            <a:endParaRPr lang="en-US" dirty="0"/>
          </a:p>
          <a:p>
            <a:r>
              <a:rPr lang="en-US" sz="3600" dirty="0"/>
              <a:t>Easy and popular method .</a:t>
            </a:r>
          </a:p>
          <a:p>
            <a:r>
              <a:rPr lang="en-US" sz="3600" dirty="0"/>
              <a:t> Row to row and plant to plant distances are kept similar.</a:t>
            </a:r>
          </a:p>
          <a:p>
            <a:r>
              <a:rPr lang="en-US" sz="3600" dirty="0"/>
              <a:t>Every four plats make one square. </a:t>
            </a:r>
          </a:p>
          <a:p>
            <a:r>
              <a:rPr lang="en-US" sz="3600" dirty="0"/>
              <a:t> Adequate space is there to go for inter-cultivation </a:t>
            </a:r>
          </a:p>
          <a:p>
            <a:pPr>
              <a:buNone/>
            </a:pPr>
            <a:r>
              <a:rPr lang="en-US" sz="3600" dirty="0"/>
              <a:t> 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879056-796C-469C-BDE3-68DC02DE8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98DC9-92D4-5C4B-B728-144FDFD67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7" t="36875" r="35602" b="2083"/>
          <a:stretch/>
        </p:blipFill>
        <p:spPr>
          <a:xfrm>
            <a:off x="2358334" y="2701580"/>
            <a:ext cx="4342504" cy="4186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3633" y="1633928"/>
            <a:ext cx="5771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Square planting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24472C-365F-4A7B-A642-DC426C0AD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b="1" dirty="0"/>
              <a:t>Rectangular 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0125"/>
            <a:ext cx="10515600" cy="51768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 </a:t>
            </a:r>
            <a:r>
              <a:rPr lang="en-US" sz="5100" dirty="0"/>
              <a:t>Laid out into rectangular shape .</a:t>
            </a:r>
          </a:p>
          <a:p>
            <a:pPr lvl="0">
              <a:lnSpc>
                <a:spcPct val="200000"/>
              </a:lnSpc>
            </a:pPr>
            <a:r>
              <a:rPr lang="en-US" sz="5100" dirty="0"/>
              <a:t>The plant to plant distance is kept comparatively less. </a:t>
            </a:r>
          </a:p>
          <a:p>
            <a:pPr lvl="0">
              <a:lnSpc>
                <a:spcPct val="200000"/>
              </a:lnSpc>
            </a:pPr>
            <a:r>
              <a:rPr lang="en-US" sz="5100" dirty="0"/>
              <a:t>Accommodates more plants in rows.</a:t>
            </a:r>
          </a:p>
          <a:p>
            <a:pPr lvl="0">
              <a:lnSpc>
                <a:spcPct val="200000"/>
              </a:lnSpc>
            </a:pPr>
            <a:r>
              <a:rPr lang="en-US" sz="5100" dirty="0"/>
              <a:t>Inter-cultural operations can be carried in both ways </a:t>
            </a:r>
          </a:p>
          <a:p>
            <a:pPr lvl="0">
              <a:lnSpc>
                <a:spcPct val="200000"/>
              </a:lnSpc>
            </a:pPr>
            <a:r>
              <a:rPr lang="en-US" sz="5100" dirty="0"/>
              <a:t> The plants get proper space and sunlight.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5FF9AA-76B2-4ADA-B206-C6E11FC83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1822B-26EF-684A-A926-542F5B1C2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76" r="17444" b="62083"/>
          <a:stretch/>
        </p:blipFill>
        <p:spPr>
          <a:xfrm>
            <a:off x="3343275" y="2263514"/>
            <a:ext cx="5186364" cy="2600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3275" y="569625"/>
            <a:ext cx="5680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Rectangular system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39FC7D-BC2B-45F8-93DB-7FF86CB8C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5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Hexagonal 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638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Accommodates 15% more plants than square system.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Planted at the corner of equilateral triangle.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Six trees</a:t>
            </a:r>
            <a:r>
              <a:rPr lang="en-US" sz="3200" dirty="0"/>
              <a:t> are planted making a hexagon.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Seventh tree</a:t>
            </a:r>
            <a:r>
              <a:rPr lang="en-US" sz="3200" dirty="0"/>
              <a:t> is planted in the centre.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Very intense method of planting requires fertile land.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 In the suburb of cities where land is costly, this system is worth adoption.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However, the laying out of system is hard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6A5462-1C26-4B8E-87A4-8BE85ABAD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71B92-4CBF-F840-8824-02C94BE5D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900" y="2305050"/>
            <a:ext cx="7188200" cy="224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7777" y="1364105"/>
            <a:ext cx="5411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Hexagonal planting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75BEF9-EA04-413C-9C18-4F5EFA65D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Quincunx 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9174"/>
            <a:ext cx="10515600" cy="49177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</a:t>
            </a:r>
            <a:r>
              <a:rPr lang="en-US" sz="3600" dirty="0"/>
              <a:t>Similar to square system </a:t>
            </a:r>
          </a:p>
          <a:p>
            <a:r>
              <a:rPr lang="en-US" sz="3600" dirty="0"/>
              <a:t> one additional plant is plated in the centre of each square. </a:t>
            </a:r>
          </a:p>
          <a:p>
            <a:r>
              <a:rPr lang="en-US" sz="3600" dirty="0"/>
              <a:t> The </a:t>
            </a:r>
            <a:r>
              <a:rPr lang="en-US" sz="3600" dirty="0" err="1"/>
              <a:t>centre</a:t>
            </a:r>
            <a:r>
              <a:rPr lang="en-US" sz="3600" dirty="0"/>
              <a:t> of squares are termed as “</a:t>
            </a:r>
            <a:r>
              <a:rPr lang="en-US" sz="3600" b="1" i="1" dirty="0"/>
              <a:t>filler </a:t>
            </a:r>
            <a:r>
              <a:rPr lang="en-US" sz="3600" dirty="0"/>
              <a:t>” plants. </a:t>
            </a:r>
          </a:p>
          <a:p>
            <a:r>
              <a:rPr lang="en-US" sz="3600" dirty="0"/>
              <a:t>Filler plants are usually short-statured and early bearing. </a:t>
            </a:r>
          </a:p>
          <a:p>
            <a:r>
              <a:rPr lang="en-US" sz="3600" dirty="0"/>
              <a:t>When main plants resume their proper shape, the filler plants are uprooted. Guava,  Papaya etc. are important filler plants.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284180-3507-4DA6-9F14-7CE2B9334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      Quincunx system</a:t>
            </a:r>
            <a:endParaRPr lang="en-US" dirty="0"/>
          </a:p>
        </p:txBody>
      </p:sp>
      <p:pic>
        <p:nvPicPr>
          <p:cNvPr id="4" name="Content Placeholder 3" descr="/var/folders/4_/f0m_960j5_l4sw47khljdl0h0000gn/T/com.microsoft.Word/WebArchiveCopyPasteTempFiles/4-f15eb1af4b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318" y="1948721"/>
            <a:ext cx="8790482" cy="440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9B28D2-DF77-4138-8F73-98659FD81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120</Words>
  <Application>Microsoft Office PowerPoint</Application>
  <PresentationFormat>Widescreen</PresentationFormat>
  <Paragraphs>45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Plants can be establish following different arrangements. </vt:lpstr>
      <vt:lpstr>PowerPoint Presentation</vt:lpstr>
      <vt:lpstr>Rectangular System </vt:lpstr>
      <vt:lpstr>PowerPoint Presentation</vt:lpstr>
      <vt:lpstr>Hexagonal System </vt:lpstr>
      <vt:lpstr>PowerPoint Presentation</vt:lpstr>
      <vt:lpstr>Quincunx system </vt:lpstr>
      <vt:lpstr>             Quincunx system</vt:lpstr>
      <vt:lpstr>Contour system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Sujatha Weerasinghe</dc:creator>
  <cp:lastModifiedBy>Sujatha Weerasinghe</cp:lastModifiedBy>
  <cp:revision>8</cp:revision>
  <dcterms:modified xsi:type="dcterms:W3CDTF">2020-06-14T11:26:24Z</dcterms:modified>
</cp:coreProperties>
</file>