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7" r:id="rId10"/>
    <p:sldId id="266" r:id="rId11"/>
    <p:sldId id="268" r:id="rId12"/>
    <p:sldId id="276" r:id="rId13"/>
    <p:sldId id="269" r:id="rId14"/>
    <p:sldId id="278" r:id="rId15"/>
    <p:sldId id="277" r:id="rId16"/>
    <p:sldId id="279" r:id="rId17"/>
    <p:sldId id="281" r:id="rId18"/>
    <p:sldId id="270" r:id="rId19"/>
    <p:sldId id="271" r:id="rId20"/>
    <p:sldId id="272" r:id="rId21"/>
    <p:sldId id="273" r:id="rId22"/>
    <p:sldId id="274" r:id="rId23"/>
    <p:sldId id="28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3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66000" t="36000" r="-66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4C350-6BF9-43BD-AD93-F260BBF19409}" type="datetimeFigureOut">
              <a:rPr lang="en-US" smtClean="0"/>
              <a:pPr/>
              <a:t>6/14/2020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457B1-A358-4A45-8F05-1CF25A76C57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5486400"/>
            <a:ext cx="4800600" cy="762000"/>
          </a:xfrm>
        </p:spPr>
        <p:txBody>
          <a:bodyPr>
            <a:no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Dr. </a:t>
            </a:r>
            <a:r>
              <a:rPr lang="en-US" dirty="0" err="1">
                <a:solidFill>
                  <a:schemeClr val="bg1"/>
                </a:solidFill>
              </a:rPr>
              <a:t>Sujatha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Weerasinghe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905000"/>
            <a:ext cx="8610600" cy="1905000"/>
          </a:xfrm>
          <a:prstGeom prst="rect">
            <a:avLst/>
          </a:prstGeom>
          <a:solidFill>
            <a:srgbClr val="C000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Fruit crop cultivation and management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61853A-B333-4769-9324-0E316A915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77200" cy="7620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Export of fruit crops-2017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914400"/>
          <a:ext cx="59436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Exports (Mt)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b="1" dirty="0"/>
                        <a:t>Banana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Pineapple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Mango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Papaya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Strawberry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err="1"/>
                        <a:t>Mangosteen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Watermelon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Lemon/lime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 err="1"/>
                        <a:t>Avacado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Guava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r>
                        <a:rPr lang="en-US" sz="2400" dirty="0"/>
                        <a:t>Cashew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/>
              <a:t>Major sectors need attention in fruit cultivation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b="1" dirty="0">
                <a:solidFill>
                  <a:srgbClr val="FF0000"/>
                </a:solidFill>
              </a:rPr>
              <a:t>To improve the fruit sector we have to draw attention specially on :</a:t>
            </a:r>
          </a:p>
          <a:p>
            <a:r>
              <a:rPr lang="en-US" dirty="0"/>
              <a:t>Varietal improvement</a:t>
            </a:r>
          </a:p>
          <a:p>
            <a:r>
              <a:rPr lang="en-US" dirty="0"/>
              <a:t>Healthy planting material production</a:t>
            </a:r>
          </a:p>
          <a:p>
            <a:r>
              <a:rPr lang="en-US" dirty="0"/>
              <a:t>Integrated pest and disease management</a:t>
            </a:r>
          </a:p>
          <a:p>
            <a:r>
              <a:rPr lang="en-US" dirty="0"/>
              <a:t>Integrated plant nutrient management</a:t>
            </a:r>
          </a:p>
          <a:p>
            <a:r>
              <a:rPr lang="en-US" dirty="0"/>
              <a:t>Modern /improved agronomic aspects</a:t>
            </a:r>
          </a:p>
          <a:p>
            <a:r>
              <a:rPr lang="en-US" dirty="0"/>
              <a:t>Organic production technologies</a:t>
            </a:r>
          </a:p>
          <a:p>
            <a:pPr algn="ctr"/>
            <a:r>
              <a:rPr lang="en-US" dirty="0"/>
              <a:t>Use of machineries</a:t>
            </a:r>
          </a:p>
          <a:p>
            <a:r>
              <a:rPr lang="en-US" dirty="0"/>
              <a:t>Adaptability to non traditional zones</a:t>
            </a:r>
          </a:p>
          <a:p>
            <a:r>
              <a:rPr lang="en-US" dirty="0"/>
              <a:t>Postharvest handling and value addition</a:t>
            </a:r>
          </a:p>
          <a:p>
            <a:r>
              <a:rPr lang="en-US" dirty="0"/>
              <a:t>Production of quality fruits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B3F7D5-C3F7-49F5-8D0C-2D946FCDD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improvement 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8229600" cy="55626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9600" b="1" dirty="0"/>
              <a:t>Island wide fruit tree training and pruning programs - Training of professional pruners provided with pruning tools</a:t>
            </a:r>
          </a:p>
          <a:p>
            <a:pPr>
              <a:lnSpc>
                <a:spcPct val="170000"/>
              </a:lnSpc>
            </a:pPr>
            <a:r>
              <a:rPr lang="en-US" sz="9600" b="1" dirty="0"/>
              <a:t>Tree rehabilitation / rejuvenation</a:t>
            </a:r>
          </a:p>
          <a:p>
            <a:pPr>
              <a:lnSpc>
                <a:spcPct val="170000"/>
              </a:lnSpc>
            </a:pPr>
            <a:r>
              <a:rPr lang="en-US" sz="9600" b="1" dirty="0"/>
              <a:t>Area wide integrated fruit fly control programs</a:t>
            </a:r>
          </a:p>
          <a:p>
            <a:pPr>
              <a:lnSpc>
                <a:spcPct val="170000"/>
              </a:lnSpc>
            </a:pPr>
            <a:r>
              <a:rPr lang="en-US" sz="9600" b="1" dirty="0"/>
              <a:t>Establishment of special unit for practicing Good Agricultural Practices in all districts</a:t>
            </a:r>
          </a:p>
          <a:p>
            <a:pPr>
              <a:lnSpc>
                <a:spcPct val="170000"/>
              </a:lnSpc>
            </a:pPr>
            <a:r>
              <a:rPr lang="en-US" sz="9600" b="1" dirty="0"/>
              <a:t>Food safety and traceability establishment</a:t>
            </a:r>
          </a:p>
          <a:p>
            <a:pPr>
              <a:lnSpc>
                <a:spcPct val="170000"/>
              </a:lnSpc>
            </a:pPr>
            <a:r>
              <a:rPr lang="en-US" sz="9600" b="1" dirty="0"/>
              <a:t>Establishment of fruit quality standards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04BFE9-DD4C-4150-9D28-2A783D265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</a:bodyPr>
          <a:lstStyle/>
          <a:p>
            <a:r>
              <a:rPr lang="en-US" sz="2800" b="1" dirty="0"/>
              <a:t>Considering all these aspects the government is launching  some programs  to promote the fruit industry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5334000"/>
          </a:xfrm>
        </p:spPr>
        <p:txBody>
          <a:bodyPr>
            <a:normAutofit fontScale="40000" lnSpcReduction="20000"/>
          </a:bodyPr>
          <a:lstStyle/>
          <a:p>
            <a:r>
              <a:rPr lang="en-US" sz="7400" dirty="0"/>
              <a:t>Commercial fruit orchards – 50% subsidy</a:t>
            </a:r>
          </a:p>
          <a:p>
            <a:r>
              <a:rPr lang="en-US" sz="7400" dirty="0"/>
              <a:t>Youth entrepreneur program- 50% subsidy</a:t>
            </a:r>
            <a:endParaRPr lang="en-US" sz="7400" dirty="0">
              <a:solidFill>
                <a:srgbClr val="C00000"/>
              </a:solidFill>
            </a:endParaRPr>
          </a:p>
          <a:p>
            <a:r>
              <a:rPr lang="en-US" sz="7400" dirty="0"/>
              <a:t>Entrepreneur cluster villages combine with exporters  – 2017</a:t>
            </a:r>
          </a:p>
          <a:p>
            <a:r>
              <a:rPr lang="en-US" sz="7400" dirty="0"/>
              <a:t>Crop zoning /productivity villages</a:t>
            </a:r>
          </a:p>
          <a:p>
            <a:r>
              <a:rPr lang="en-US" sz="7400" dirty="0"/>
              <a:t>Extend cultivations to plantation sector – Tea, Rubber and Coconut.</a:t>
            </a:r>
          </a:p>
          <a:p>
            <a:r>
              <a:rPr lang="en-US" sz="7400" dirty="0"/>
              <a:t>Bio diversity conservation . </a:t>
            </a:r>
          </a:p>
          <a:p>
            <a:r>
              <a:rPr lang="en-US" sz="7400" dirty="0"/>
              <a:t>Introduction of fruits to non traditional areas  </a:t>
            </a:r>
          </a:p>
          <a:p>
            <a:r>
              <a:rPr lang="en-US" sz="7400" dirty="0"/>
              <a:t>Promotion of off seasonal cultivations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6CF9E8-B7D4-4D73-BEEA-3D6423F46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dirty="0"/>
              <a:t>Value chain encouragement</a:t>
            </a:r>
          </a:p>
          <a:p>
            <a:r>
              <a:rPr lang="en-US" dirty="0"/>
              <a:t>Promotion of on-farm agro-tourism</a:t>
            </a:r>
          </a:p>
          <a:p>
            <a:r>
              <a:rPr lang="en-US" dirty="0"/>
              <a:t>Promotion of fruit consumption through schools</a:t>
            </a:r>
          </a:p>
          <a:p>
            <a:r>
              <a:rPr lang="en-US" dirty="0"/>
              <a:t>Promotion of national fruit consumption – 200g/day</a:t>
            </a:r>
          </a:p>
          <a:p>
            <a:r>
              <a:rPr lang="en-US" dirty="0"/>
              <a:t>Fruit clinics, consultations and technical solutions</a:t>
            </a:r>
          </a:p>
          <a:p>
            <a:r>
              <a:rPr lang="en-US" dirty="0"/>
              <a:t>Soil testing </a:t>
            </a:r>
            <a:r>
              <a:rPr lang="en-US" dirty="0" err="1"/>
              <a:t>programmes</a:t>
            </a:r>
            <a:endParaRPr lang="en-US" dirty="0"/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AFC3B68-B835-44E3-978A-E367D20D8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/>
          </a:bodyPr>
          <a:lstStyle/>
          <a:p>
            <a:r>
              <a:rPr lang="en-US" dirty="0"/>
              <a:t>Establishment of cottage level fruit processing units.</a:t>
            </a:r>
          </a:p>
          <a:p>
            <a:r>
              <a:rPr lang="en-US" dirty="0"/>
              <a:t>Dissemination of information through mass media/booklets</a:t>
            </a:r>
          </a:p>
          <a:p>
            <a:r>
              <a:rPr lang="en-US" dirty="0"/>
              <a:t>Free information transformation service – 1920 – </a:t>
            </a:r>
            <a:r>
              <a:rPr lang="en-US" dirty="0" err="1"/>
              <a:t>Govi</a:t>
            </a:r>
            <a:r>
              <a:rPr lang="en-US" dirty="0"/>
              <a:t> </a:t>
            </a:r>
            <a:r>
              <a:rPr lang="en-US" dirty="0" err="1"/>
              <a:t>sarana</a:t>
            </a:r>
            <a:r>
              <a:rPr lang="en-US" dirty="0"/>
              <a:t> </a:t>
            </a:r>
            <a:r>
              <a:rPr lang="en-US" dirty="0" err="1"/>
              <a:t>sevaya</a:t>
            </a:r>
            <a:endParaRPr lang="en-US" dirty="0"/>
          </a:p>
          <a:p>
            <a:r>
              <a:rPr lang="en-US" dirty="0"/>
              <a:t>Introduction of “ </a:t>
            </a:r>
            <a:r>
              <a:rPr lang="en-US" dirty="0" err="1"/>
              <a:t>Govi</a:t>
            </a:r>
            <a:r>
              <a:rPr lang="en-US" dirty="0"/>
              <a:t> </a:t>
            </a:r>
            <a:r>
              <a:rPr lang="en-US" dirty="0" err="1"/>
              <a:t>mithuru</a:t>
            </a:r>
            <a:r>
              <a:rPr lang="en-US" dirty="0"/>
              <a:t> </a:t>
            </a:r>
            <a:r>
              <a:rPr lang="en-US" dirty="0" err="1"/>
              <a:t>sevaya</a:t>
            </a:r>
            <a:r>
              <a:rPr lang="en-US" dirty="0"/>
              <a:t>” with Dialogue company </a:t>
            </a:r>
          </a:p>
          <a:p>
            <a:r>
              <a:rPr lang="en-US" dirty="0"/>
              <a:t>E- Extension promotion  </a:t>
            </a:r>
          </a:p>
          <a:p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736E358-8C72-4DA9-8B9D-BE35DEDD1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/>
              <a:t>Government policy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r>
              <a:rPr lang="en-US" dirty="0"/>
              <a:t>Strengthening of National Plant Quarantine  system</a:t>
            </a:r>
          </a:p>
          <a:p>
            <a:r>
              <a:rPr lang="en-US" dirty="0"/>
              <a:t>Especial food production drive</a:t>
            </a:r>
          </a:p>
          <a:p>
            <a:r>
              <a:rPr lang="en-US" dirty="0"/>
              <a:t>Adopting European standards</a:t>
            </a:r>
          </a:p>
          <a:p>
            <a:r>
              <a:rPr lang="en-US" dirty="0"/>
              <a:t>Minimizing use of agro-chemicals –GAP</a:t>
            </a:r>
          </a:p>
          <a:p>
            <a:r>
              <a:rPr lang="en-US" dirty="0"/>
              <a:t>Ban on selected agro chemicals</a:t>
            </a:r>
          </a:p>
          <a:p>
            <a:r>
              <a:rPr lang="en-US" dirty="0"/>
              <a:t>Pest risk analysis on  exports</a:t>
            </a:r>
          </a:p>
          <a:p>
            <a:r>
              <a:rPr lang="en-US" dirty="0"/>
              <a:t>Bi lateral and multi lateral agreements ( China, India, Pakistan, Nigeria, Thailand etc.)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874428-845D-408C-88C1-B858365D5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dirty="0"/>
              <a:t>With …</a:t>
            </a:r>
          </a:p>
          <a:p>
            <a:pPr marL="0" indent="0">
              <a:buNone/>
            </a:pPr>
            <a:r>
              <a:rPr lang="en-US" sz="4800" dirty="0"/>
              <a:t>All these projects, programs and policy decisions government is attempting to promote the fruit industry in Sri </a:t>
            </a:r>
            <a:r>
              <a:rPr lang="en-US" sz="4800" dirty="0" err="1"/>
              <a:t>lanka</a:t>
            </a:r>
            <a:r>
              <a:rPr lang="en-US" sz="4800" dirty="0"/>
              <a:t>. 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F70FA0-8562-4765-A853-FC3CF85E2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/>
              <a:t>Now let us get on to the general information about fruits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924800" cy="5257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dirty="0"/>
              <a:t> Generally fruits are categorized in to different groups depending on their  consumption.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Major fruits -</a:t>
            </a:r>
            <a:r>
              <a:rPr lang="en-US" dirty="0"/>
              <a:t>        </a:t>
            </a:r>
          </a:p>
          <a:p>
            <a:pPr>
              <a:buNone/>
            </a:pPr>
            <a:r>
              <a:rPr lang="en-US" dirty="0"/>
              <a:t>                                </a:t>
            </a:r>
            <a:r>
              <a:rPr lang="en-US" dirty="0">
                <a:solidFill>
                  <a:srgbClr val="C00000"/>
                </a:solidFill>
              </a:rPr>
              <a:t>-  year round production</a:t>
            </a:r>
          </a:p>
          <a:p>
            <a:pPr>
              <a:buNone/>
            </a:pPr>
            <a:r>
              <a:rPr lang="en-US" dirty="0"/>
              <a:t>			  </a:t>
            </a:r>
            <a:r>
              <a:rPr lang="en-US" dirty="0">
                <a:solidFill>
                  <a:srgbClr val="FF0000"/>
                </a:solidFill>
              </a:rPr>
              <a:t> - grown in all parts of the country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			   - consumption is very high</a:t>
            </a:r>
            <a:r>
              <a:rPr lang="en-US" dirty="0"/>
              <a:t>	</a:t>
            </a: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Commonly growing fruits -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			   </a:t>
            </a:r>
            <a:r>
              <a:rPr lang="en-US" dirty="0">
                <a:solidFill>
                  <a:srgbClr val="FF0000"/>
                </a:solidFill>
              </a:rPr>
              <a:t>- grown commonly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			   - production is seasonal</a:t>
            </a:r>
          </a:p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Underutilized or under developed fruits</a:t>
            </a:r>
          </a:p>
          <a:p>
            <a:pPr>
              <a:buNone/>
            </a:pPr>
            <a:r>
              <a:rPr lang="en-US" dirty="0"/>
              <a:t>			   -  </a:t>
            </a:r>
            <a:r>
              <a:rPr lang="en-US" dirty="0">
                <a:solidFill>
                  <a:srgbClr val="FF0000"/>
                </a:solidFill>
              </a:rPr>
              <a:t>naturally grown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			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- less attention has been paid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			   - consumption is low	</a:t>
            </a:r>
          </a:p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			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89CECF-2A7D-4112-ADBF-AD026F7258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addition to this categorization…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/>
              <a:t>There is a special category of fruit referred as </a:t>
            </a:r>
            <a:r>
              <a:rPr lang="en-US" i="1" dirty="0">
                <a:solidFill>
                  <a:srgbClr val="C00000"/>
                </a:solidFill>
              </a:rPr>
              <a:t>SUPERFRUITS</a:t>
            </a:r>
            <a:r>
              <a:rPr lang="en-US" i="1" dirty="0"/>
              <a:t>.</a:t>
            </a:r>
          </a:p>
          <a:p>
            <a:pPr marL="0" indent="0">
              <a:buNone/>
            </a:pPr>
            <a:r>
              <a:rPr lang="en-US" dirty="0"/>
              <a:t>Super fruits contain unique compounds such as high quantities of antioxidants, polysaccharides,   vitamins, fiber, species specific </a:t>
            </a:r>
            <a:r>
              <a:rPr lang="en-US" dirty="0" err="1"/>
              <a:t>phyto</a:t>
            </a:r>
            <a:r>
              <a:rPr lang="en-US" dirty="0"/>
              <a:t> nutrients and </a:t>
            </a:r>
            <a:r>
              <a:rPr lang="en-US" dirty="0" err="1"/>
              <a:t>adaptogens</a:t>
            </a:r>
            <a:r>
              <a:rPr lang="en-US" dirty="0"/>
              <a:t> ( non toxic chemicals that help to resist plant for stress conditions) . </a:t>
            </a:r>
            <a:endParaRPr lang="en-US" i="1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280244-5637-4844-A894-2D16DAA1B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5400" b="1" dirty="0">
                <a:solidFill>
                  <a:srgbClr val="C00000"/>
                </a:solidFill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5626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To introduce the importance of fruit crop cultivation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To explain the present situation of fruit crop sector especially in Sri </a:t>
            </a:r>
            <a:r>
              <a:rPr lang="en-US" sz="3600" dirty="0" err="1"/>
              <a:t>lanka</a:t>
            </a: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To aware on development programs implemented by the government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To introduce the cultivation techniques and management of major fruit crops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62DE96-2ABB-4DF5-8C5F-E7E5DAF1C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Superfruits</a:t>
            </a:r>
            <a:r>
              <a:rPr lang="en-US" dirty="0"/>
              <a:t> are……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en-US" dirty="0"/>
              <a:t>Naturally grown in remote arid regions and tropical rain forests.</a:t>
            </a:r>
          </a:p>
          <a:p>
            <a:pPr>
              <a:buFontTx/>
              <a:buChar char="-"/>
            </a:pPr>
            <a:r>
              <a:rPr lang="en-US" dirty="0"/>
              <a:t>Many </a:t>
            </a:r>
            <a:r>
              <a:rPr lang="en-US" dirty="0" err="1"/>
              <a:t>superfruits</a:t>
            </a:r>
            <a:r>
              <a:rPr lang="en-US" dirty="0"/>
              <a:t> are not as sweet in taste.</a:t>
            </a:r>
          </a:p>
          <a:p>
            <a:pPr>
              <a:buFontTx/>
              <a:buChar char="-"/>
            </a:pPr>
            <a:r>
              <a:rPr lang="en-US" dirty="0"/>
              <a:t>With higher levels of enzymes, </a:t>
            </a:r>
            <a:r>
              <a:rPr lang="en-US" dirty="0" err="1"/>
              <a:t>polyphenols</a:t>
            </a:r>
            <a:r>
              <a:rPr lang="en-US" dirty="0"/>
              <a:t> and </a:t>
            </a:r>
            <a:r>
              <a:rPr lang="en-US" dirty="0" err="1"/>
              <a:t>antioxidents</a:t>
            </a:r>
            <a:endParaRPr lang="en-US" dirty="0"/>
          </a:p>
          <a:p>
            <a:pPr marL="0" indent="0">
              <a:buFontTx/>
              <a:buChar char="-"/>
            </a:pPr>
            <a:r>
              <a:rPr lang="en-US" dirty="0"/>
              <a:t>  Often not available as fresh fruits</a:t>
            </a:r>
          </a:p>
          <a:p>
            <a:pPr>
              <a:buFontTx/>
              <a:buChar char="-"/>
            </a:pPr>
            <a:r>
              <a:rPr lang="en-US" dirty="0"/>
              <a:t>Most of the underutilized fruits in Sri Lanka could be considered as super fruits.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07B449-74BD-4555-AEBE-613814266A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examples for super fruits are: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Acai</a:t>
            </a:r>
            <a:r>
              <a:rPr lang="en-US" dirty="0"/>
              <a:t> berry in </a:t>
            </a:r>
            <a:r>
              <a:rPr lang="en-US" dirty="0" err="1"/>
              <a:t>Brazillian</a:t>
            </a:r>
            <a:r>
              <a:rPr lang="en-US" dirty="0"/>
              <a:t> </a:t>
            </a:r>
            <a:r>
              <a:rPr lang="en-US" dirty="0" err="1"/>
              <a:t>Amazone</a:t>
            </a:r>
            <a:r>
              <a:rPr lang="en-US" dirty="0"/>
              <a:t> region</a:t>
            </a:r>
          </a:p>
          <a:p>
            <a:r>
              <a:rPr lang="en-US" dirty="0" err="1"/>
              <a:t>Amala</a:t>
            </a:r>
            <a:r>
              <a:rPr lang="en-US" dirty="0"/>
              <a:t> berry or Indian Goose berry in India</a:t>
            </a:r>
          </a:p>
          <a:p>
            <a:r>
              <a:rPr lang="en-US" dirty="0" err="1"/>
              <a:t>Barbadose</a:t>
            </a:r>
            <a:r>
              <a:rPr lang="en-US" dirty="0"/>
              <a:t> cherry in Central America. </a:t>
            </a:r>
          </a:p>
          <a:p>
            <a:r>
              <a:rPr lang="en-US" dirty="0"/>
              <a:t>Durian, </a:t>
            </a:r>
            <a:r>
              <a:rPr lang="en-US" dirty="0" err="1"/>
              <a:t>Longan</a:t>
            </a:r>
            <a:r>
              <a:rPr lang="en-US" dirty="0"/>
              <a:t> fruit (Mora or Dragon eye), </a:t>
            </a:r>
            <a:r>
              <a:rPr lang="en-US" dirty="0" err="1"/>
              <a:t>Mangosteen</a:t>
            </a:r>
            <a:r>
              <a:rPr lang="en-US" dirty="0"/>
              <a:t> in Sri </a:t>
            </a:r>
            <a:r>
              <a:rPr lang="en-US" dirty="0" err="1"/>
              <a:t>lanka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Therefore most of the underutilized fruits in Sri Lanka are nutritive and could be considered as super fruits.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B6323C-B227-4083-9D40-9214ECFBF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373"/>
            <a:ext cx="8229600" cy="2392362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r>
              <a:rPr lang="en-US" dirty="0"/>
              <a:t>Now we know the present status of the fruit sector in Sri </a:t>
            </a:r>
            <a:r>
              <a:rPr lang="en-US" dirty="0" err="1"/>
              <a:t>lanka</a:t>
            </a:r>
            <a:r>
              <a:rPr lang="en-US" dirty="0"/>
              <a:t> and basic information about fruits.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078163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3600" b="1" dirty="0">
                <a:solidFill>
                  <a:srgbClr val="C00000"/>
                </a:solidFill>
              </a:rPr>
              <a:t>Therefore, let us study the production and management of some important frit species explained in videos.  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B094AB-308E-4851-B2CE-62691F1CE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4706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3E61-4109-43B3-A9D6-EE5E4987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E72F1-12C0-41FC-8993-9F5FC4868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Thankyou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D0E310-2F7B-4D2E-A743-0597D5372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At the end of this lesson you will be able to explain :</a:t>
            </a:r>
          </a:p>
          <a:p>
            <a:r>
              <a:rPr lang="en-US" dirty="0"/>
              <a:t>The status of fruit crop sector and its contribution to the economy of Sri Lanka</a:t>
            </a:r>
          </a:p>
          <a:p>
            <a:r>
              <a:rPr lang="en-US" dirty="0"/>
              <a:t>National programs launched to enhance the fruit productivity </a:t>
            </a:r>
          </a:p>
          <a:p>
            <a:r>
              <a:rPr lang="en-US" dirty="0"/>
              <a:t>Cultivation technologies of major fruit crop species.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D805D0-08D7-43FE-8438-D1D7FC5F2C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 of fruit crops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Current status of extents , distribution and exports of major fruit species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Area needed the attention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Development programs launched by the government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Policy decisions </a:t>
            </a:r>
          </a:p>
          <a:p>
            <a:pPr marL="514350" indent="-51435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907422-7C3D-4393-94B3-999CB22CF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dirty="0">
                <a:solidFill>
                  <a:srgbClr val="C00000"/>
                </a:solidFill>
              </a:rPr>
              <a:t>Let us see what is fruit crop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Plants that produce plenty of fruits are normally recognized as fruit crops. The fruit plant have become great resources of important nutrients we fulfilled the need for vitamins and </a:t>
            </a:r>
            <a:r>
              <a:rPr lang="en-US" dirty="0" err="1"/>
              <a:t>fibre</a:t>
            </a:r>
            <a:r>
              <a:rPr lang="en-US" dirty="0"/>
              <a:t> by gathering fruits from the wild. Today we are growing various types of fruit plants using advance technologies and tools and referred as fruit crop cultivation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4DBDDA-B672-482A-AFBF-263054F3F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Now let us get on to the fruit crop cultivation in Sri Lanka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 </a:t>
            </a:r>
          </a:p>
          <a:p>
            <a:pPr marL="0" indent="0"/>
            <a:r>
              <a:rPr lang="en-US" dirty="0"/>
              <a:t>   There are three major climatic regions as wet,  	intermediate and dry </a:t>
            </a:r>
          </a:p>
          <a:p>
            <a:pPr marL="0" indent="0"/>
            <a:r>
              <a:rPr lang="en-US" dirty="0"/>
              <a:t>   The country comprised of 46 different agro 	climatic zones having diverse fruits and 	different cropping seasons</a:t>
            </a:r>
          </a:p>
          <a:p>
            <a:pPr marL="0" indent="0"/>
            <a:r>
              <a:rPr lang="en-US" dirty="0"/>
              <a:t>   Fruit crop cultivation area is about 150,000 ha .</a:t>
            </a:r>
          </a:p>
          <a:p>
            <a:pPr marL="0" indent="0"/>
            <a:r>
              <a:rPr lang="en-US" dirty="0"/>
              <a:t>   The contribution of the fruit sector to the Gross  	Domestic Product (GDP) is 0.5%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CED531-A086-4DAE-AAF3-2977B949C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51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If we consider the current status of the fruit sector following features can be identified.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10200"/>
          </a:xfrm>
        </p:spPr>
        <p:txBody>
          <a:bodyPr>
            <a:normAutofit fontScale="55000" lnSpcReduction="20000"/>
          </a:bodyPr>
          <a:lstStyle/>
          <a:p>
            <a:pPr marL="0" indent="0"/>
            <a:r>
              <a:rPr lang="en-US" sz="4400" b="1" dirty="0"/>
              <a:t>There is a vast diversity and have about 250 edible fruit species.</a:t>
            </a:r>
          </a:p>
          <a:p>
            <a:pPr marL="0" indent="0">
              <a:buNone/>
            </a:pPr>
            <a:endParaRPr lang="en-US" sz="4400" b="1" dirty="0"/>
          </a:p>
          <a:p>
            <a:r>
              <a:rPr lang="en-US" sz="4400" b="1" dirty="0"/>
              <a:t>About 90% are home gardens and 10% are 	commercial cultivations</a:t>
            </a:r>
          </a:p>
          <a:p>
            <a:endParaRPr lang="en-US" sz="4400" b="1" dirty="0"/>
          </a:p>
          <a:p>
            <a:r>
              <a:rPr lang="en-US" sz="4400" b="1" dirty="0"/>
              <a:t>More than 5% of the cultivations are less than 5 ac.</a:t>
            </a:r>
          </a:p>
          <a:p>
            <a:pPr>
              <a:buNone/>
            </a:pPr>
            <a:endParaRPr lang="en-US" sz="4400" b="1" dirty="0"/>
          </a:p>
          <a:p>
            <a:r>
              <a:rPr lang="en-US" sz="4400" b="1" dirty="0"/>
              <a:t>There are a few medium to large orchards of major fruit crops.</a:t>
            </a:r>
          </a:p>
          <a:p>
            <a:pPr>
              <a:buNone/>
            </a:pPr>
            <a:endParaRPr lang="en-US" sz="4400" b="1" dirty="0"/>
          </a:p>
          <a:p>
            <a:r>
              <a:rPr lang="en-US" sz="4400" b="1" dirty="0"/>
              <a:t>Post harvest losses are 20 – 35 %.</a:t>
            </a:r>
          </a:p>
          <a:p>
            <a:pPr>
              <a:buNone/>
            </a:pPr>
            <a:endParaRPr lang="en-US" sz="4400" b="1" dirty="0"/>
          </a:p>
          <a:p>
            <a:r>
              <a:rPr lang="en-US" sz="4400" b="1" dirty="0"/>
              <a:t>Around 3 – 5 % is exported to Europe, Middle East and Maldives.</a:t>
            </a:r>
          </a:p>
          <a:p>
            <a:pPr marL="0" indent="0"/>
            <a:endParaRPr lang="en-US" dirty="0"/>
          </a:p>
          <a:p>
            <a:pPr marL="0" indent="0"/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4C68E2-9602-4A8B-8234-A6894557A0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Present extents of commonly growing fruit crops - 2017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54864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Crop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Extent (Ha)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Banana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Pineapple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Mango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16,500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Papaya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6500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Rambutan</a:t>
                      </a:r>
                      <a:r>
                        <a:rPr lang="en-US" sz="20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Passionfruit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Orange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Lemon/lime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/>
                        <a:t>Avacado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Guava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Pomegranate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B03C0B-AACC-40B3-9076-FAD783033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Distribution of major fruit crops</a:t>
            </a:r>
          </a:p>
        </p:txBody>
      </p:sp>
      <p:pic>
        <p:nvPicPr>
          <p:cNvPr id="4" name="Picture 2" descr="C:\Users\User\Downloads\scan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1" y="1219200"/>
            <a:ext cx="41909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2BD294-B904-4ADA-A786-A4F912E83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825</TotalTime>
  <Words>882</Words>
  <Application>Microsoft Office PowerPoint</Application>
  <PresentationFormat>On-screen Show (4:3)</PresentationFormat>
  <Paragraphs>184</Paragraphs>
  <Slides>23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PowerPoint Presentation</vt:lpstr>
      <vt:lpstr>Learning objectives</vt:lpstr>
      <vt:lpstr>Learning outcomes</vt:lpstr>
      <vt:lpstr>Content</vt:lpstr>
      <vt:lpstr>Introduction</vt:lpstr>
      <vt:lpstr>Now let us get on to the fruit crop cultivation in Sri Lanka </vt:lpstr>
      <vt:lpstr>If we consider the current status of the fruit sector following features can be identified.  </vt:lpstr>
      <vt:lpstr>Present extents of commonly growing fruit crops - 2017</vt:lpstr>
      <vt:lpstr>Distribution of major fruit crops</vt:lpstr>
      <vt:lpstr>Export of fruit crops-2017</vt:lpstr>
      <vt:lpstr>Major sectors need attention in fruit cultivation</vt:lpstr>
      <vt:lpstr>Quality improvement programs</vt:lpstr>
      <vt:lpstr>Considering all these aspects the government is launching  some programs  to promote the fruit industry</vt:lpstr>
      <vt:lpstr>PowerPoint Presentation</vt:lpstr>
      <vt:lpstr>PowerPoint Presentation</vt:lpstr>
      <vt:lpstr>Government policy trends</vt:lpstr>
      <vt:lpstr>PowerPoint Presentation</vt:lpstr>
      <vt:lpstr>Now let us get on to the general information about fruits</vt:lpstr>
      <vt:lpstr>In addition to this categorization…</vt:lpstr>
      <vt:lpstr>Superfruits are…… </vt:lpstr>
      <vt:lpstr>Some examples for super fruits are:</vt:lpstr>
      <vt:lpstr> Now we know the present status of the fruit sector in Sri lanka and basic information about fruits.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Fruit crop cultivation and management</dc:title>
  <dc:creator>gihan</dc:creator>
  <cp:lastModifiedBy>Sujatha Weerasinghe</cp:lastModifiedBy>
  <cp:revision>51</cp:revision>
  <dcterms:created xsi:type="dcterms:W3CDTF">2018-04-22T10:09:23Z</dcterms:created>
  <dcterms:modified xsi:type="dcterms:W3CDTF">2020-06-14T06:09:16Z</dcterms:modified>
</cp:coreProperties>
</file>