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77" r:id="rId3"/>
    <p:sldId id="278" r:id="rId4"/>
    <p:sldId id="256" r:id="rId5"/>
    <p:sldId id="284" r:id="rId6"/>
    <p:sldId id="257" r:id="rId7"/>
    <p:sldId id="258" r:id="rId8"/>
    <p:sldId id="259" r:id="rId9"/>
    <p:sldId id="260" r:id="rId10"/>
    <p:sldId id="262" r:id="rId11"/>
    <p:sldId id="267" r:id="rId12"/>
    <p:sldId id="272" r:id="rId13"/>
    <p:sldId id="285" r:id="rId14"/>
    <p:sldId id="264" r:id="rId15"/>
    <p:sldId id="265" r:id="rId16"/>
    <p:sldId id="273" r:id="rId17"/>
    <p:sldId id="274" r:id="rId18"/>
    <p:sldId id="266" r:id="rId19"/>
    <p:sldId id="279" r:id="rId20"/>
    <p:sldId id="280" r:id="rId21"/>
    <p:sldId id="275"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1388"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BAFDAE-0E4E-496C-8AE8-F50AF15CCF8B}"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95CE5-DBB6-4CC2-AC6F-76EA835DBD2C}" type="slidenum">
              <a:rPr lang="en-US" smtClean="0"/>
              <a:t>‹#›</a:t>
            </a:fld>
            <a:endParaRPr lang="en-US"/>
          </a:p>
        </p:txBody>
      </p:sp>
    </p:spTree>
    <p:extLst>
      <p:ext uri="{BB962C8B-B14F-4D97-AF65-F5344CB8AC3E}">
        <p14:creationId xmlns:p14="http://schemas.microsoft.com/office/powerpoint/2010/main" val="3190645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AFDAE-0E4E-496C-8AE8-F50AF15CCF8B}"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95CE5-DBB6-4CC2-AC6F-76EA835DBD2C}" type="slidenum">
              <a:rPr lang="en-US" smtClean="0"/>
              <a:t>‹#›</a:t>
            </a:fld>
            <a:endParaRPr lang="en-US"/>
          </a:p>
        </p:txBody>
      </p:sp>
    </p:spTree>
    <p:extLst>
      <p:ext uri="{BB962C8B-B14F-4D97-AF65-F5344CB8AC3E}">
        <p14:creationId xmlns:p14="http://schemas.microsoft.com/office/powerpoint/2010/main" val="409645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AFDAE-0E4E-496C-8AE8-F50AF15CCF8B}"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95CE5-DBB6-4CC2-AC6F-76EA835DBD2C}" type="slidenum">
              <a:rPr lang="en-US" smtClean="0"/>
              <a:t>‹#›</a:t>
            </a:fld>
            <a:endParaRPr lang="en-US"/>
          </a:p>
        </p:txBody>
      </p:sp>
    </p:spTree>
    <p:extLst>
      <p:ext uri="{BB962C8B-B14F-4D97-AF65-F5344CB8AC3E}">
        <p14:creationId xmlns:p14="http://schemas.microsoft.com/office/powerpoint/2010/main" val="4036550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AFDAE-0E4E-496C-8AE8-F50AF15CCF8B}"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95CE5-DBB6-4CC2-AC6F-76EA835DBD2C}" type="slidenum">
              <a:rPr lang="en-US" smtClean="0"/>
              <a:t>‹#›</a:t>
            </a:fld>
            <a:endParaRPr lang="en-US"/>
          </a:p>
        </p:txBody>
      </p:sp>
    </p:spTree>
    <p:extLst>
      <p:ext uri="{BB962C8B-B14F-4D97-AF65-F5344CB8AC3E}">
        <p14:creationId xmlns:p14="http://schemas.microsoft.com/office/powerpoint/2010/main" val="4160680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BAFDAE-0E4E-496C-8AE8-F50AF15CCF8B}"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95CE5-DBB6-4CC2-AC6F-76EA835DBD2C}" type="slidenum">
              <a:rPr lang="en-US" smtClean="0"/>
              <a:t>‹#›</a:t>
            </a:fld>
            <a:endParaRPr lang="en-US"/>
          </a:p>
        </p:txBody>
      </p:sp>
    </p:spTree>
    <p:extLst>
      <p:ext uri="{BB962C8B-B14F-4D97-AF65-F5344CB8AC3E}">
        <p14:creationId xmlns:p14="http://schemas.microsoft.com/office/powerpoint/2010/main" val="2607924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BAFDAE-0E4E-496C-8AE8-F50AF15CCF8B}" type="datetimeFigureOut">
              <a:rPr lang="en-US" smtClean="0"/>
              <a:t>6/6/2020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95CE5-DBB6-4CC2-AC6F-76EA835DBD2C}" type="slidenum">
              <a:rPr lang="en-US" smtClean="0"/>
              <a:t>‹#›</a:t>
            </a:fld>
            <a:endParaRPr lang="en-US"/>
          </a:p>
        </p:txBody>
      </p:sp>
    </p:spTree>
    <p:extLst>
      <p:ext uri="{BB962C8B-B14F-4D97-AF65-F5344CB8AC3E}">
        <p14:creationId xmlns:p14="http://schemas.microsoft.com/office/powerpoint/2010/main" val="3203533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BAFDAE-0E4E-496C-8AE8-F50AF15CCF8B}" type="datetimeFigureOut">
              <a:rPr lang="en-US" smtClean="0"/>
              <a:t>6/6/2020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F95CE5-DBB6-4CC2-AC6F-76EA835DBD2C}" type="slidenum">
              <a:rPr lang="en-US" smtClean="0"/>
              <a:t>‹#›</a:t>
            </a:fld>
            <a:endParaRPr lang="en-US"/>
          </a:p>
        </p:txBody>
      </p:sp>
    </p:spTree>
    <p:extLst>
      <p:ext uri="{BB962C8B-B14F-4D97-AF65-F5344CB8AC3E}">
        <p14:creationId xmlns:p14="http://schemas.microsoft.com/office/powerpoint/2010/main" val="1207206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BAFDAE-0E4E-496C-8AE8-F50AF15CCF8B}" type="datetimeFigureOut">
              <a:rPr lang="en-US" smtClean="0"/>
              <a:t>6/6/2020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F95CE5-DBB6-4CC2-AC6F-76EA835DBD2C}" type="slidenum">
              <a:rPr lang="en-US" smtClean="0"/>
              <a:t>‹#›</a:t>
            </a:fld>
            <a:endParaRPr lang="en-US"/>
          </a:p>
        </p:txBody>
      </p:sp>
    </p:spTree>
    <p:extLst>
      <p:ext uri="{BB962C8B-B14F-4D97-AF65-F5344CB8AC3E}">
        <p14:creationId xmlns:p14="http://schemas.microsoft.com/office/powerpoint/2010/main" val="25600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BAFDAE-0E4E-496C-8AE8-F50AF15CCF8B}" type="datetimeFigureOut">
              <a:rPr lang="en-US" smtClean="0"/>
              <a:t>6/6/2020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F95CE5-DBB6-4CC2-AC6F-76EA835DBD2C}" type="slidenum">
              <a:rPr lang="en-US" smtClean="0"/>
              <a:t>‹#›</a:t>
            </a:fld>
            <a:endParaRPr lang="en-US"/>
          </a:p>
        </p:txBody>
      </p:sp>
    </p:spTree>
    <p:extLst>
      <p:ext uri="{BB962C8B-B14F-4D97-AF65-F5344CB8AC3E}">
        <p14:creationId xmlns:p14="http://schemas.microsoft.com/office/powerpoint/2010/main" val="3235608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BAFDAE-0E4E-496C-8AE8-F50AF15CCF8B}" type="datetimeFigureOut">
              <a:rPr lang="en-US" smtClean="0"/>
              <a:t>6/6/2020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95CE5-DBB6-4CC2-AC6F-76EA835DBD2C}" type="slidenum">
              <a:rPr lang="en-US" smtClean="0"/>
              <a:t>‹#›</a:t>
            </a:fld>
            <a:endParaRPr lang="en-US"/>
          </a:p>
        </p:txBody>
      </p:sp>
    </p:spTree>
    <p:extLst>
      <p:ext uri="{BB962C8B-B14F-4D97-AF65-F5344CB8AC3E}">
        <p14:creationId xmlns:p14="http://schemas.microsoft.com/office/powerpoint/2010/main" val="907370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BAFDAE-0E4E-496C-8AE8-F50AF15CCF8B}" type="datetimeFigureOut">
              <a:rPr lang="en-US" smtClean="0"/>
              <a:t>6/6/2020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95CE5-DBB6-4CC2-AC6F-76EA835DBD2C}" type="slidenum">
              <a:rPr lang="en-US" smtClean="0"/>
              <a:t>‹#›</a:t>
            </a:fld>
            <a:endParaRPr lang="en-US"/>
          </a:p>
        </p:txBody>
      </p:sp>
    </p:spTree>
    <p:extLst>
      <p:ext uri="{BB962C8B-B14F-4D97-AF65-F5344CB8AC3E}">
        <p14:creationId xmlns:p14="http://schemas.microsoft.com/office/powerpoint/2010/main" val="4131950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BAFDAE-0E4E-496C-8AE8-F50AF15CCF8B}" type="datetimeFigureOut">
              <a:rPr lang="en-US" smtClean="0"/>
              <a:t>6/6/2020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95CE5-DBB6-4CC2-AC6F-76EA835DBD2C}" type="slidenum">
              <a:rPr lang="en-US" smtClean="0"/>
              <a:t>‹#›</a:t>
            </a:fld>
            <a:endParaRPr lang="en-US"/>
          </a:p>
        </p:txBody>
      </p:sp>
    </p:spTree>
    <p:extLst>
      <p:ext uri="{BB962C8B-B14F-4D97-AF65-F5344CB8AC3E}">
        <p14:creationId xmlns:p14="http://schemas.microsoft.com/office/powerpoint/2010/main" val="3579398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990599"/>
          </a:xfrm>
        </p:spPr>
        <p:txBody>
          <a:bodyPr/>
          <a:lstStyle/>
          <a:p>
            <a:r>
              <a:rPr lang="en-US" b="1" dirty="0">
                <a:solidFill>
                  <a:srgbClr val="C00000"/>
                </a:solidFill>
              </a:rPr>
              <a:t>Lesson 3</a:t>
            </a:r>
          </a:p>
        </p:txBody>
      </p:sp>
      <p:sp>
        <p:nvSpPr>
          <p:cNvPr id="3" name="Subtitle 2"/>
          <p:cNvSpPr>
            <a:spLocks noGrp="1"/>
          </p:cNvSpPr>
          <p:nvPr>
            <p:ph type="subTitle" idx="1"/>
          </p:nvPr>
        </p:nvSpPr>
        <p:spPr>
          <a:xfrm>
            <a:off x="685800" y="1447800"/>
            <a:ext cx="7848600" cy="4191000"/>
          </a:xfrm>
        </p:spPr>
        <p:txBody>
          <a:bodyPr>
            <a:normAutofit/>
          </a:bodyPr>
          <a:lstStyle/>
          <a:p>
            <a:endParaRPr lang="si-LK" sz="4000" b="1" dirty="0">
              <a:solidFill>
                <a:schemeClr val="tx1"/>
              </a:solidFill>
            </a:endParaRPr>
          </a:p>
          <a:p>
            <a:r>
              <a:rPr lang="en-US" sz="4000" dirty="0">
                <a:solidFill>
                  <a:srgbClr val="C00000"/>
                </a:solidFill>
              </a:rPr>
              <a:t>Ethylene management</a:t>
            </a:r>
            <a:endParaRPr lang="si-LK" sz="4000" dirty="0">
              <a:solidFill>
                <a:srgbClr val="C00000"/>
              </a:solidFill>
            </a:endParaRPr>
          </a:p>
          <a:p>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r>
              <a:rPr lang="en-US" sz="2000" dirty="0">
                <a:solidFill>
                  <a:schemeClr val="tx1"/>
                </a:solidFill>
              </a:rPr>
              <a:t>                                                                          Dr. </a:t>
            </a:r>
            <a:r>
              <a:rPr lang="en-US" sz="2000" dirty="0" err="1">
                <a:solidFill>
                  <a:schemeClr val="tx1"/>
                </a:solidFill>
              </a:rPr>
              <a:t>Sujatha</a:t>
            </a:r>
            <a:r>
              <a:rPr lang="en-US" sz="2000" dirty="0">
                <a:solidFill>
                  <a:schemeClr val="tx1"/>
                </a:solidFill>
              </a:rPr>
              <a:t> </a:t>
            </a:r>
            <a:r>
              <a:rPr lang="en-US" sz="2000" dirty="0" err="1">
                <a:solidFill>
                  <a:schemeClr val="tx1"/>
                </a:solidFill>
              </a:rPr>
              <a:t>Weerasinghe</a:t>
            </a:r>
            <a:endParaRPr lang="si-LK" sz="2000" dirty="0">
              <a:solidFill>
                <a:schemeClr val="tx1"/>
              </a:solidFill>
            </a:endParaRPr>
          </a:p>
        </p:txBody>
      </p:sp>
      <p:pic>
        <p:nvPicPr>
          <p:cNvPr id="4" name="Recorded Sound">
            <a:hlinkClick r:id="" action="ppaction://media"/>
            <a:extLst>
              <a:ext uri="{FF2B5EF4-FFF2-40B4-BE49-F238E27FC236}">
                <a16:creationId xmlns:a16="http://schemas.microsoft.com/office/drawing/2014/main" id="{0D3BA161-601C-488E-997F-608D38E439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74442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4231" y="628011"/>
            <a:ext cx="4866757" cy="461665"/>
          </a:xfrm>
          <a:prstGeom prst="rect">
            <a:avLst/>
          </a:prstGeom>
          <a:noFill/>
        </p:spPr>
        <p:txBody>
          <a:bodyPr wrap="square" rtlCol="0">
            <a:spAutoFit/>
          </a:bodyPr>
          <a:lstStyle/>
          <a:p>
            <a:r>
              <a:rPr lang="en-US" sz="2400" b="1" dirty="0"/>
              <a:t>Methionine- MET- a protein in cells</a:t>
            </a:r>
          </a:p>
        </p:txBody>
      </p:sp>
      <p:sp>
        <p:nvSpPr>
          <p:cNvPr id="3" name="Down Arrow 2"/>
          <p:cNvSpPr/>
          <p:nvPr/>
        </p:nvSpPr>
        <p:spPr>
          <a:xfrm>
            <a:off x="4495800" y="1143000"/>
            <a:ext cx="45719"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71800" y="1981200"/>
            <a:ext cx="4229100" cy="461665"/>
          </a:xfrm>
          <a:prstGeom prst="rect">
            <a:avLst/>
          </a:prstGeom>
          <a:noFill/>
        </p:spPr>
        <p:txBody>
          <a:bodyPr wrap="square" rtlCol="0">
            <a:spAutoFit/>
          </a:bodyPr>
          <a:lstStyle/>
          <a:p>
            <a:r>
              <a:rPr lang="en-US" sz="2400" b="1" dirty="0"/>
              <a:t>S- </a:t>
            </a:r>
            <a:r>
              <a:rPr lang="en-US" sz="2400" b="1" dirty="0" err="1"/>
              <a:t>Adenosyl</a:t>
            </a:r>
            <a:r>
              <a:rPr lang="en-US" sz="2400" b="1" dirty="0"/>
              <a:t> Methionine  - SAM </a:t>
            </a:r>
          </a:p>
        </p:txBody>
      </p:sp>
      <p:sp>
        <p:nvSpPr>
          <p:cNvPr id="6" name="Down Arrow 5"/>
          <p:cNvSpPr/>
          <p:nvPr/>
        </p:nvSpPr>
        <p:spPr>
          <a:xfrm flipH="1">
            <a:off x="4495800" y="2958623"/>
            <a:ext cx="45719"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29541" y="3591699"/>
            <a:ext cx="6507482" cy="461665"/>
          </a:xfrm>
          <a:prstGeom prst="rect">
            <a:avLst/>
          </a:prstGeom>
          <a:noFill/>
        </p:spPr>
        <p:txBody>
          <a:bodyPr wrap="square" rtlCol="0">
            <a:spAutoFit/>
          </a:bodyPr>
          <a:lstStyle/>
          <a:p>
            <a:r>
              <a:rPr lang="en-US" sz="2400" b="1" dirty="0"/>
              <a:t>1  Amino </a:t>
            </a:r>
            <a:r>
              <a:rPr lang="en-US" sz="2400" b="1" dirty="0" err="1"/>
              <a:t>Cyclopropane</a:t>
            </a:r>
            <a:r>
              <a:rPr lang="en-US" sz="2400" b="1" dirty="0"/>
              <a:t> 1 Carboxylic acid  - </a:t>
            </a:r>
            <a:r>
              <a:rPr lang="en-US" sz="2400" b="1" dirty="0" err="1"/>
              <a:t>ACC</a:t>
            </a:r>
            <a:endParaRPr lang="en-US" sz="2400" b="1" dirty="0"/>
          </a:p>
        </p:txBody>
      </p:sp>
      <p:sp>
        <p:nvSpPr>
          <p:cNvPr id="8" name="Down Arrow 7"/>
          <p:cNvSpPr/>
          <p:nvPr/>
        </p:nvSpPr>
        <p:spPr>
          <a:xfrm flipH="1">
            <a:off x="4440381" y="4179332"/>
            <a:ext cx="45719"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4524892" y="2651868"/>
            <a:ext cx="1764378" cy="69746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2" name="TextBox 11"/>
          <p:cNvSpPr txBox="1"/>
          <p:nvPr/>
        </p:nvSpPr>
        <p:spPr>
          <a:xfrm>
            <a:off x="6320789" y="3054558"/>
            <a:ext cx="2667000" cy="646331"/>
          </a:xfrm>
          <a:prstGeom prst="rect">
            <a:avLst/>
          </a:prstGeom>
          <a:noFill/>
        </p:spPr>
        <p:txBody>
          <a:bodyPr wrap="square" rtlCol="0">
            <a:spAutoFit/>
          </a:bodyPr>
          <a:lstStyle/>
          <a:p>
            <a:r>
              <a:rPr lang="en-US" dirty="0">
                <a:solidFill>
                  <a:srgbClr val="7030A0"/>
                </a:solidFill>
              </a:rPr>
              <a:t>5 methyl </a:t>
            </a:r>
            <a:r>
              <a:rPr lang="en-US" dirty="0" err="1">
                <a:solidFill>
                  <a:srgbClr val="7030A0"/>
                </a:solidFill>
              </a:rPr>
              <a:t>Thio</a:t>
            </a:r>
            <a:r>
              <a:rPr lang="en-US" dirty="0">
                <a:solidFill>
                  <a:srgbClr val="7030A0"/>
                </a:solidFill>
              </a:rPr>
              <a:t> </a:t>
            </a:r>
            <a:r>
              <a:rPr lang="en-US" dirty="0" err="1">
                <a:solidFill>
                  <a:srgbClr val="7030A0"/>
                </a:solidFill>
              </a:rPr>
              <a:t>Adenosne</a:t>
            </a:r>
            <a:r>
              <a:rPr lang="en-US" dirty="0">
                <a:solidFill>
                  <a:srgbClr val="7030A0"/>
                </a:solidFill>
              </a:rPr>
              <a:t>- </a:t>
            </a:r>
            <a:r>
              <a:rPr lang="en-US" b="1" dirty="0">
                <a:solidFill>
                  <a:schemeClr val="bg1"/>
                </a:solidFill>
              </a:rPr>
              <a:t>MTA</a:t>
            </a:r>
          </a:p>
        </p:txBody>
      </p:sp>
      <p:cxnSp>
        <p:nvCxnSpPr>
          <p:cNvPr id="14" name="Straight Arrow Connector 13"/>
          <p:cNvCxnSpPr/>
          <p:nvPr/>
        </p:nvCxnSpPr>
        <p:spPr>
          <a:xfrm flipH="1" flipV="1">
            <a:off x="7387589" y="2001613"/>
            <a:ext cx="533400" cy="105294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5970962" y="1715593"/>
            <a:ext cx="2895600" cy="369332"/>
          </a:xfrm>
          <a:prstGeom prst="rect">
            <a:avLst/>
          </a:prstGeom>
          <a:noFill/>
        </p:spPr>
        <p:txBody>
          <a:bodyPr wrap="square" rtlCol="0">
            <a:spAutoFit/>
          </a:bodyPr>
          <a:lstStyle/>
          <a:p>
            <a:r>
              <a:rPr lang="en-US" dirty="0">
                <a:solidFill>
                  <a:srgbClr val="7030A0"/>
                </a:solidFill>
              </a:rPr>
              <a:t>Methyl </a:t>
            </a:r>
            <a:r>
              <a:rPr lang="en-US" dirty="0" err="1">
                <a:solidFill>
                  <a:srgbClr val="7030A0"/>
                </a:solidFill>
              </a:rPr>
              <a:t>Thio</a:t>
            </a:r>
            <a:r>
              <a:rPr lang="en-US" dirty="0">
                <a:solidFill>
                  <a:srgbClr val="7030A0"/>
                </a:solidFill>
              </a:rPr>
              <a:t> Ribose- </a:t>
            </a:r>
            <a:r>
              <a:rPr lang="en-US" b="1" dirty="0">
                <a:solidFill>
                  <a:schemeClr val="bg1"/>
                </a:solidFill>
              </a:rPr>
              <a:t>MTR</a:t>
            </a:r>
          </a:p>
        </p:txBody>
      </p:sp>
      <p:cxnSp>
        <p:nvCxnSpPr>
          <p:cNvPr id="16" name="Straight Arrow Connector 15"/>
          <p:cNvCxnSpPr/>
          <p:nvPr/>
        </p:nvCxnSpPr>
        <p:spPr>
          <a:xfrm flipH="1" flipV="1">
            <a:off x="5665815" y="990232"/>
            <a:ext cx="533400" cy="105294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7" name="TextBox 16"/>
          <p:cNvSpPr txBox="1"/>
          <p:nvPr/>
        </p:nvSpPr>
        <p:spPr>
          <a:xfrm>
            <a:off x="1295400" y="4598432"/>
            <a:ext cx="2895600" cy="646331"/>
          </a:xfrm>
          <a:prstGeom prst="rect">
            <a:avLst/>
          </a:prstGeom>
          <a:noFill/>
        </p:spPr>
        <p:txBody>
          <a:bodyPr wrap="square" rtlCol="0">
            <a:spAutoFit/>
          </a:bodyPr>
          <a:lstStyle/>
          <a:p>
            <a:r>
              <a:rPr lang="en-US" dirty="0"/>
              <a:t>                             </a:t>
            </a:r>
            <a:r>
              <a:rPr lang="en-US" b="1" i="1" dirty="0" err="1">
                <a:solidFill>
                  <a:srgbClr val="C00000"/>
                </a:solidFill>
              </a:rPr>
              <a:t>ACC</a:t>
            </a:r>
            <a:r>
              <a:rPr lang="en-US" b="1" i="1" dirty="0">
                <a:solidFill>
                  <a:srgbClr val="C00000"/>
                </a:solidFill>
              </a:rPr>
              <a:t> oxidase + +</a:t>
            </a:r>
          </a:p>
        </p:txBody>
      </p:sp>
      <p:sp>
        <p:nvSpPr>
          <p:cNvPr id="18" name="TextBox 17"/>
          <p:cNvSpPr txBox="1"/>
          <p:nvPr/>
        </p:nvSpPr>
        <p:spPr>
          <a:xfrm>
            <a:off x="2514600" y="2819400"/>
            <a:ext cx="1908116" cy="369332"/>
          </a:xfrm>
          <a:prstGeom prst="rect">
            <a:avLst/>
          </a:prstGeom>
          <a:noFill/>
        </p:spPr>
        <p:txBody>
          <a:bodyPr wrap="square" rtlCol="0">
            <a:spAutoFit/>
          </a:bodyPr>
          <a:lstStyle/>
          <a:p>
            <a:r>
              <a:rPr lang="en-US" dirty="0"/>
              <a:t>     </a:t>
            </a:r>
            <a:r>
              <a:rPr lang="en-US" i="1" dirty="0" err="1">
                <a:solidFill>
                  <a:srgbClr val="C00000"/>
                </a:solidFill>
              </a:rPr>
              <a:t>ACC</a:t>
            </a:r>
            <a:r>
              <a:rPr lang="en-US" i="1" dirty="0">
                <a:solidFill>
                  <a:srgbClr val="C00000"/>
                </a:solidFill>
              </a:rPr>
              <a:t> synthase</a:t>
            </a:r>
          </a:p>
        </p:txBody>
      </p:sp>
      <p:cxnSp>
        <p:nvCxnSpPr>
          <p:cNvPr id="20" name="Elbow Connector 19"/>
          <p:cNvCxnSpPr/>
          <p:nvPr/>
        </p:nvCxnSpPr>
        <p:spPr>
          <a:xfrm rot="10800000" flipV="1">
            <a:off x="2438400" y="2308690"/>
            <a:ext cx="609600" cy="184666"/>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85800" y="2043177"/>
            <a:ext cx="1638990" cy="369332"/>
          </a:xfrm>
          <a:prstGeom prst="rect">
            <a:avLst/>
          </a:prstGeom>
          <a:noFill/>
        </p:spPr>
        <p:txBody>
          <a:bodyPr wrap="square" rtlCol="0">
            <a:spAutoFit/>
          </a:bodyPr>
          <a:lstStyle/>
          <a:p>
            <a:r>
              <a:rPr lang="en-US" dirty="0"/>
              <a:t>      </a:t>
            </a:r>
          </a:p>
        </p:txBody>
      </p:sp>
      <p:cxnSp>
        <p:nvCxnSpPr>
          <p:cNvPr id="26" name="Straight Arrow Connector 25"/>
          <p:cNvCxnSpPr/>
          <p:nvPr/>
        </p:nvCxnSpPr>
        <p:spPr>
          <a:xfrm flipV="1">
            <a:off x="1867590" y="3188732"/>
            <a:ext cx="914400" cy="805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867590" y="3994666"/>
            <a:ext cx="914400" cy="7884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76200" y="3070969"/>
            <a:ext cx="1791390" cy="211063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Stress</a:t>
            </a:r>
          </a:p>
          <a:p>
            <a:pPr algn="ctr"/>
            <a:r>
              <a:rPr lang="en-US" sz="2800" dirty="0">
                <a:solidFill>
                  <a:schemeClr val="tx1"/>
                </a:solidFill>
              </a:rPr>
              <a:t>Pathogens</a:t>
            </a:r>
          </a:p>
          <a:p>
            <a:pPr algn="ctr"/>
            <a:r>
              <a:rPr lang="en-US" sz="2800" dirty="0">
                <a:solidFill>
                  <a:schemeClr val="tx1"/>
                </a:solidFill>
              </a:rPr>
              <a:t>Wounds</a:t>
            </a:r>
          </a:p>
          <a:p>
            <a:pPr algn="ctr"/>
            <a:r>
              <a:rPr lang="en-US" sz="2800" dirty="0">
                <a:solidFill>
                  <a:schemeClr val="tx1"/>
                </a:solidFill>
              </a:rPr>
              <a:t>UV rays</a:t>
            </a:r>
          </a:p>
        </p:txBody>
      </p:sp>
      <p:sp>
        <p:nvSpPr>
          <p:cNvPr id="31" name="TextBox 30"/>
          <p:cNvSpPr txBox="1"/>
          <p:nvPr/>
        </p:nvSpPr>
        <p:spPr>
          <a:xfrm>
            <a:off x="4479173" y="4388882"/>
            <a:ext cx="1002378" cy="523220"/>
          </a:xfrm>
          <a:prstGeom prst="rect">
            <a:avLst/>
          </a:prstGeom>
          <a:noFill/>
        </p:spPr>
        <p:txBody>
          <a:bodyPr wrap="square" rtlCol="0">
            <a:spAutoFit/>
          </a:bodyPr>
          <a:lstStyle/>
          <a:p>
            <a:r>
              <a:rPr lang="en-US" sz="2800" b="1" dirty="0" err="1">
                <a:solidFill>
                  <a:schemeClr val="bg1"/>
                </a:solidFill>
              </a:rPr>
              <a:t>O</a:t>
            </a:r>
            <a:r>
              <a:rPr lang="en-US" sz="2800" b="1" baseline="-25000" dirty="0" err="1">
                <a:solidFill>
                  <a:schemeClr val="bg1"/>
                </a:solidFill>
              </a:rPr>
              <a:t>2</a:t>
            </a:r>
            <a:endParaRPr lang="en-US" sz="2800" b="1" baseline="-25000" dirty="0">
              <a:solidFill>
                <a:schemeClr val="bg1"/>
              </a:solidFill>
            </a:endParaRPr>
          </a:p>
        </p:txBody>
      </p:sp>
      <p:sp>
        <p:nvSpPr>
          <p:cNvPr id="34" name="Rectangle 33"/>
          <p:cNvSpPr/>
          <p:nvPr/>
        </p:nvSpPr>
        <p:spPr>
          <a:xfrm>
            <a:off x="6096000" y="1192768"/>
            <a:ext cx="543739" cy="523220"/>
          </a:xfrm>
          <a:prstGeom prst="rect">
            <a:avLst/>
          </a:prstGeom>
        </p:spPr>
        <p:txBody>
          <a:bodyPr wrap="none">
            <a:spAutoFit/>
          </a:bodyPr>
          <a:lstStyle/>
          <a:p>
            <a:r>
              <a:rPr lang="en-US" sz="2800" dirty="0" err="1">
                <a:solidFill>
                  <a:srgbClr val="00B0F0"/>
                </a:solidFill>
              </a:rPr>
              <a:t>O</a:t>
            </a:r>
            <a:r>
              <a:rPr lang="en-US" sz="2800" baseline="-25000" dirty="0" err="1">
                <a:solidFill>
                  <a:srgbClr val="00B0F0"/>
                </a:solidFill>
              </a:rPr>
              <a:t>2</a:t>
            </a:r>
            <a:endParaRPr lang="en-US" sz="2800" baseline="-25000" dirty="0">
              <a:solidFill>
                <a:srgbClr val="00B0F0"/>
              </a:solidFill>
            </a:endParaRPr>
          </a:p>
        </p:txBody>
      </p:sp>
      <p:sp>
        <p:nvSpPr>
          <p:cNvPr id="5" name="Oval 4"/>
          <p:cNvSpPr/>
          <p:nvPr/>
        </p:nvSpPr>
        <p:spPr>
          <a:xfrm>
            <a:off x="3672689" y="5121319"/>
            <a:ext cx="1734391" cy="82228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dirty="0" err="1">
                <a:solidFill>
                  <a:schemeClr val="tx1"/>
                </a:solidFill>
              </a:rPr>
              <a:t>C</a:t>
            </a:r>
            <a:r>
              <a:rPr lang="en-US" sz="3600" b="1" baseline="-25000" dirty="0" err="1">
                <a:solidFill>
                  <a:schemeClr val="tx1"/>
                </a:solidFill>
              </a:rPr>
              <a:t>2</a:t>
            </a:r>
            <a:r>
              <a:rPr lang="en-US" sz="3600" b="1" dirty="0"/>
              <a:t> </a:t>
            </a:r>
            <a:r>
              <a:rPr lang="en-US" sz="3600" b="1" dirty="0" err="1"/>
              <a:t>H</a:t>
            </a:r>
            <a:r>
              <a:rPr lang="en-US" sz="3600" b="1" baseline="-25000" dirty="0" err="1"/>
              <a:t>4</a:t>
            </a:r>
            <a:endParaRPr lang="en-US" sz="3600" b="1" baseline="-25000" dirty="0"/>
          </a:p>
        </p:txBody>
      </p:sp>
      <p:sp>
        <p:nvSpPr>
          <p:cNvPr id="10" name="Oval 9"/>
          <p:cNvSpPr/>
          <p:nvPr/>
        </p:nvSpPr>
        <p:spPr>
          <a:xfrm>
            <a:off x="304800" y="1770643"/>
            <a:ext cx="2209799" cy="9144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400" dirty="0"/>
              <a:t>Poly amine</a:t>
            </a:r>
          </a:p>
        </p:txBody>
      </p:sp>
      <p:sp>
        <p:nvSpPr>
          <p:cNvPr id="9" name="TextBox 8"/>
          <p:cNvSpPr txBox="1"/>
          <p:nvPr/>
        </p:nvSpPr>
        <p:spPr>
          <a:xfrm>
            <a:off x="2781990" y="76200"/>
            <a:ext cx="4076010" cy="400110"/>
          </a:xfrm>
          <a:prstGeom prst="rect">
            <a:avLst/>
          </a:prstGeom>
          <a:noFill/>
        </p:spPr>
        <p:txBody>
          <a:bodyPr wrap="square" rtlCol="0">
            <a:spAutoFit/>
          </a:bodyPr>
          <a:lstStyle/>
          <a:p>
            <a:r>
              <a:rPr lang="en-US" sz="2000" b="1" dirty="0">
                <a:solidFill>
                  <a:srgbClr val="C00000"/>
                </a:solidFill>
              </a:rPr>
              <a:t>Process of ethylene production</a:t>
            </a:r>
          </a:p>
        </p:txBody>
      </p:sp>
      <p:pic>
        <p:nvPicPr>
          <p:cNvPr id="13" name="Recorded Sound">
            <a:hlinkClick r:id="" action="ppaction://media"/>
            <a:extLst>
              <a:ext uri="{FF2B5EF4-FFF2-40B4-BE49-F238E27FC236}">
                <a16:creationId xmlns:a16="http://schemas.microsoft.com/office/drawing/2014/main" id="{027EC57A-F512-48B2-AF08-50A86D4A0F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74713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59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62000"/>
            <a:ext cx="6896100" cy="707886"/>
          </a:xfrm>
          <a:prstGeom prst="rect">
            <a:avLst/>
          </a:prstGeom>
          <a:noFill/>
        </p:spPr>
        <p:txBody>
          <a:bodyPr wrap="square" rtlCol="0">
            <a:spAutoFit/>
          </a:bodyPr>
          <a:lstStyle/>
          <a:p>
            <a:r>
              <a:rPr lang="en-US" sz="4000" dirty="0"/>
              <a:t>Mode of action of ethylene</a:t>
            </a:r>
          </a:p>
        </p:txBody>
      </p:sp>
      <p:sp>
        <p:nvSpPr>
          <p:cNvPr id="4" name="TextBox 3"/>
          <p:cNvSpPr txBox="1"/>
          <p:nvPr/>
        </p:nvSpPr>
        <p:spPr>
          <a:xfrm>
            <a:off x="838200" y="2786116"/>
            <a:ext cx="1558636" cy="523220"/>
          </a:xfrm>
          <a:prstGeom prst="rect">
            <a:avLst/>
          </a:prstGeom>
          <a:noFill/>
        </p:spPr>
        <p:txBody>
          <a:bodyPr wrap="square" rtlCol="0">
            <a:spAutoFit/>
          </a:bodyPr>
          <a:lstStyle/>
          <a:p>
            <a:r>
              <a:rPr lang="en-US" sz="2800" dirty="0">
                <a:solidFill>
                  <a:srgbClr val="FF0000"/>
                </a:solidFill>
              </a:rPr>
              <a:t>Ethylene</a:t>
            </a:r>
          </a:p>
        </p:txBody>
      </p:sp>
      <p:sp>
        <p:nvSpPr>
          <p:cNvPr id="5" name="Right Arrow 4"/>
          <p:cNvSpPr/>
          <p:nvPr/>
        </p:nvSpPr>
        <p:spPr>
          <a:xfrm>
            <a:off x="2396836" y="2878449"/>
            <a:ext cx="609600"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352800" y="2209800"/>
            <a:ext cx="723900" cy="1754326"/>
          </a:xfrm>
          <a:prstGeom prst="rect">
            <a:avLst/>
          </a:prstGeom>
          <a:noFill/>
        </p:spPr>
        <p:txBody>
          <a:bodyPr wrap="square" rtlCol="0">
            <a:spAutoFit/>
          </a:bodyPr>
          <a:lstStyle/>
          <a:p>
            <a:r>
              <a:rPr lang="en-US" dirty="0"/>
              <a:t>Cell wall – receptor site</a:t>
            </a:r>
          </a:p>
        </p:txBody>
      </p:sp>
      <p:sp>
        <p:nvSpPr>
          <p:cNvPr id="7" name="Right Arrow 6"/>
          <p:cNvSpPr/>
          <p:nvPr/>
        </p:nvSpPr>
        <p:spPr>
          <a:xfrm>
            <a:off x="4076700" y="3026383"/>
            <a:ext cx="413004" cy="605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474463" y="1948934"/>
            <a:ext cx="1942775" cy="954107"/>
          </a:xfrm>
          <a:prstGeom prst="rect">
            <a:avLst/>
          </a:prstGeom>
          <a:noFill/>
        </p:spPr>
        <p:txBody>
          <a:bodyPr wrap="square" rtlCol="0">
            <a:spAutoFit/>
          </a:bodyPr>
          <a:lstStyle/>
          <a:p>
            <a:r>
              <a:rPr lang="en-US" sz="2800" dirty="0"/>
              <a:t>Second messenger</a:t>
            </a:r>
          </a:p>
        </p:txBody>
      </p:sp>
      <p:cxnSp>
        <p:nvCxnSpPr>
          <p:cNvPr id="10" name="Straight Arrow Connector 9"/>
          <p:cNvCxnSpPr/>
          <p:nvPr/>
        </p:nvCxnSpPr>
        <p:spPr>
          <a:xfrm flipV="1">
            <a:off x="6417252" y="5233330"/>
            <a:ext cx="500495" cy="1674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371359" y="5412295"/>
            <a:ext cx="838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346247" y="5412111"/>
            <a:ext cx="571500"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49391" y="4950767"/>
            <a:ext cx="1600200" cy="830997"/>
          </a:xfrm>
          <a:prstGeom prst="rect">
            <a:avLst/>
          </a:prstGeom>
          <a:noFill/>
        </p:spPr>
        <p:txBody>
          <a:bodyPr wrap="square" rtlCol="0">
            <a:spAutoFit/>
          </a:bodyPr>
          <a:lstStyle/>
          <a:p>
            <a:r>
              <a:rPr lang="en-US" sz="2400" dirty="0">
                <a:solidFill>
                  <a:srgbClr val="FF0000"/>
                </a:solidFill>
              </a:rPr>
              <a:t>Cellular responses</a:t>
            </a:r>
          </a:p>
        </p:txBody>
      </p:sp>
      <p:sp>
        <p:nvSpPr>
          <p:cNvPr id="18" name="TextBox 17"/>
          <p:cNvSpPr txBox="1"/>
          <p:nvPr/>
        </p:nvSpPr>
        <p:spPr>
          <a:xfrm>
            <a:off x="2244329" y="2450968"/>
            <a:ext cx="990600" cy="369332"/>
          </a:xfrm>
          <a:prstGeom prst="rect">
            <a:avLst/>
          </a:prstGeom>
          <a:noFill/>
        </p:spPr>
        <p:txBody>
          <a:bodyPr wrap="square" rtlCol="0">
            <a:spAutoFit/>
          </a:bodyPr>
          <a:lstStyle/>
          <a:p>
            <a:r>
              <a:rPr lang="en-US" dirty="0"/>
              <a:t>Copper</a:t>
            </a:r>
          </a:p>
        </p:txBody>
      </p:sp>
      <p:cxnSp>
        <p:nvCxnSpPr>
          <p:cNvPr id="20" name="Straight Connector 19"/>
          <p:cNvCxnSpPr/>
          <p:nvPr/>
        </p:nvCxnSpPr>
        <p:spPr>
          <a:xfrm>
            <a:off x="3352800" y="2209800"/>
            <a:ext cx="0" cy="22098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21"/>
          <p:cNvSpPr/>
          <p:nvPr/>
        </p:nvSpPr>
        <p:spPr>
          <a:xfrm flipH="1" flipV="1">
            <a:off x="3276600" y="2888514"/>
            <a:ext cx="304800" cy="1984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3276600" y="2223105"/>
            <a:ext cx="0" cy="22098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283202" y="3657600"/>
            <a:ext cx="1736598" cy="1200329"/>
          </a:xfrm>
          <a:prstGeom prst="rect">
            <a:avLst/>
          </a:prstGeom>
          <a:noFill/>
        </p:spPr>
        <p:txBody>
          <a:bodyPr wrap="square" rtlCol="0">
            <a:spAutoFit/>
          </a:bodyPr>
          <a:lstStyle/>
          <a:p>
            <a:r>
              <a:rPr lang="en-US" sz="2400" dirty="0"/>
              <a:t>Instructing DNA to form mRNA</a:t>
            </a:r>
          </a:p>
        </p:txBody>
      </p:sp>
      <p:sp>
        <p:nvSpPr>
          <p:cNvPr id="28" name="Down Arrow 27"/>
          <p:cNvSpPr/>
          <p:nvPr/>
        </p:nvSpPr>
        <p:spPr>
          <a:xfrm>
            <a:off x="5151501" y="3269397"/>
            <a:ext cx="45719" cy="3882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a:off x="5174360" y="4855698"/>
            <a:ext cx="45719" cy="5728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283202" y="5181600"/>
            <a:ext cx="1736598" cy="1200329"/>
          </a:xfrm>
          <a:prstGeom prst="rect">
            <a:avLst/>
          </a:prstGeom>
          <a:noFill/>
        </p:spPr>
        <p:txBody>
          <a:bodyPr wrap="square" rtlCol="0">
            <a:spAutoFit/>
          </a:bodyPr>
          <a:lstStyle/>
          <a:p>
            <a:r>
              <a:rPr lang="en-US" sz="3600" dirty="0"/>
              <a:t>Act as enzyme</a:t>
            </a:r>
            <a:r>
              <a:rPr lang="en-US" dirty="0"/>
              <a:t> </a:t>
            </a:r>
          </a:p>
        </p:txBody>
      </p:sp>
      <p:pic>
        <p:nvPicPr>
          <p:cNvPr id="3" name="Recorded Sound">
            <a:hlinkClick r:id="" action="ppaction://media"/>
            <a:extLst>
              <a:ext uri="{FF2B5EF4-FFF2-40B4-BE49-F238E27FC236}">
                <a16:creationId xmlns:a16="http://schemas.microsoft.com/office/drawing/2014/main" id="{4F01F5B5-88B1-4866-9122-E0D934B1D3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81940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9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200" b="1" dirty="0">
                <a:solidFill>
                  <a:srgbClr val="C00000"/>
                </a:solidFill>
              </a:rPr>
              <a:t>Ethylene production is disturbed by Polyamine</a:t>
            </a:r>
            <a:r>
              <a:rPr lang="en-US" sz="2400" b="1" dirty="0">
                <a:solidFill>
                  <a:srgbClr val="C00000"/>
                </a:solidFill>
              </a:rPr>
              <a:t> </a:t>
            </a:r>
          </a:p>
        </p:txBody>
      </p:sp>
      <p:sp>
        <p:nvSpPr>
          <p:cNvPr id="3" name="Content Placeholder 2"/>
          <p:cNvSpPr>
            <a:spLocks noGrp="1"/>
          </p:cNvSpPr>
          <p:nvPr>
            <p:ph idx="1"/>
          </p:nvPr>
        </p:nvSpPr>
        <p:spPr>
          <a:xfrm>
            <a:off x="457200" y="1219200"/>
            <a:ext cx="8458200" cy="5410200"/>
          </a:xfrm>
        </p:spPr>
        <p:txBody>
          <a:bodyPr>
            <a:normAutofit/>
          </a:bodyPr>
          <a:lstStyle/>
          <a:p>
            <a:pPr marL="0" indent="0">
              <a:buNone/>
            </a:pPr>
            <a:r>
              <a:rPr lang="en-US" sz="3600" dirty="0"/>
              <a:t>Polyamine is …..</a:t>
            </a:r>
          </a:p>
          <a:p>
            <a:r>
              <a:rPr lang="en-US" sz="3600" dirty="0"/>
              <a:t>A group of plant hormone having two or more amino groups – NH</a:t>
            </a:r>
            <a:r>
              <a:rPr lang="en-US" sz="3600" baseline="-25000" dirty="0"/>
              <a:t>2</a:t>
            </a:r>
          </a:p>
          <a:p>
            <a:pPr marL="0" indent="0">
              <a:buNone/>
            </a:pPr>
            <a:endParaRPr lang="en-US" sz="3600" baseline="-25000" dirty="0"/>
          </a:p>
          <a:p>
            <a:r>
              <a:rPr lang="en-US" sz="3600" dirty="0"/>
              <a:t>Retards aging of plants and  preserve chlorophyll</a:t>
            </a:r>
          </a:p>
          <a:p>
            <a:pPr marL="0" indent="0">
              <a:buNone/>
            </a:pPr>
            <a:endParaRPr lang="en-US" sz="3600" dirty="0"/>
          </a:p>
          <a:p>
            <a:r>
              <a:rPr lang="en-US" sz="3600" dirty="0"/>
              <a:t>Polyamine disturbs the functionality of ethylene synthesis system. </a:t>
            </a:r>
          </a:p>
        </p:txBody>
      </p:sp>
      <p:pic>
        <p:nvPicPr>
          <p:cNvPr id="4" name="Recorded Sound">
            <a:hlinkClick r:id="" action="ppaction://media"/>
            <a:extLst>
              <a:ext uri="{FF2B5EF4-FFF2-40B4-BE49-F238E27FC236}">
                <a16:creationId xmlns:a16="http://schemas.microsoft.com/office/drawing/2014/main" id="{9409CCDB-D9E9-416B-805D-EEA7AE2205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40560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4FF9-FF72-4B1E-9090-E1B7AA803703}"/>
              </a:ext>
            </a:extLst>
          </p:cNvPr>
          <p:cNvSpPr>
            <a:spLocks noGrp="1"/>
          </p:cNvSpPr>
          <p:nvPr>
            <p:ph type="title"/>
          </p:nvPr>
        </p:nvSpPr>
        <p:spPr/>
        <p:txBody>
          <a:bodyPr>
            <a:normAutofit fontScale="90000"/>
          </a:bodyPr>
          <a:lstStyle/>
          <a:p>
            <a:r>
              <a:rPr lang="en-US" dirty="0"/>
              <a:t>There are 4 major poly amines.</a:t>
            </a:r>
            <a:br>
              <a:rPr lang="en-US" dirty="0"/>
            </a:br>
            <a:endParaRPr lang="en-US" dirty="0"/>
          </a:p>
        </p:txBody>
      </p:sp>
      <p:sp>
        <p:nvSpPr>
          <p:cNvPr id="3" name="Content Placeholder 2">
            <a:extLst>
              <a:ext uri="{FF2B5EF4-FFF2-40B4-BE49-F238E27FC236}">
                <a16:creationId xmlns:a16="http://schemas.microsoft.com/office/drawing/2014/main" id="{84A50259-9104-4DA7-B522-ADDE476911AF}"/>
              </a:ext>
            </a:extLst>
          </p:cNvPr>
          <p:cNvSpPr>
            <a:spLocks noGrp="1"/>
          </p:cNvSpPr>
          <p:nvPr>
            <p:ph idx="1"/>
          </p:nvPr>
        </p:nvSpPr>
        <p:spPr/>
        <p:txBody>
          <a:bodyPr/>
          <a:lstStyle/>
          <a:p>
            <a:pPr marL="0" indent="0">
              <a:buNone/>
            </a:pPr>
            <a:r>
              <a:rPr lang="en-US" dirty="0"/>
              <a:t>	</a:t>
            </a:r>
            <a:r>
              <a:rPr lang="en-US" b="1" dirty="0">
                <a:solidFill>
                  <a:srgbClr val="7030A0"/>
                </a:solidFill>
              </a:rPr>
              <a:t>- </a:t>
            </a:r>
            <a:r>
              <a:rPr lang="en-US" sz="4400" b="1" dirty="0">
                <a:solidFill>
                  <a:srgbClr val="7030A0"/>
                </a:solidFill>
              </a:rPr>
              <a:t>Putrescine</a:t>
            </a:r>
          </a:p>
          <a:p>
            <a:pPr marL="0" indent="0">
              <a:buNone/>
            </a:pPr>
            <a:r>
              <a:rPr lang="en-US" sz="4400" b="1" dirty="0">
                <a:solidFill>
                  <a:srgbClr val="7030A0"/>
                </a:solidFill>
              </a:rPr>
              <a:t>	- Cadaverine</a:t>
            </a:r>
          </a:p>
          <a:p>
            <a:pPr marL="0" indent="0">
              <a:buNone/>
            </a:pPr>
            <a:r>
              <a:rPr lang="en-US" sz="4400" b="1" dirty="0">
                <a:solidFill>
                  <a:srgbClr val="7030A0"/>
                </a:solidFill>
              </a:rPr>
              <a:t>	- Spermidine</a:t>
            </a:r>
          </a:p>
          <a:p>
            <a:pPr marL="0" indent="0">
              <a:buNone/>
            </a:pPr>
            <a:r>
              <a:rPr lang="en-US" sz="4400" b="1" dirty="0">
                <a:solidFill>
                  <a:srgbClr val="7030A0"/>
                </a:solidFill>
              </a:rPr>
              <a:t>	- Spermine</a:t>
            </a:r>
          </a:p>
          <a:p>
            <a:endParaRPr lang="en-US" dirty="0"/>
          </a:p>
        </p:txBody>
      </p:sp>
      <p:pic>
        <p:nvPicPr>
          <p:cNvPr id="4" name="Recorded Sound">
            <a:hlinkClick r:id="" action="ppaction://media"/>
            <a:extLst>
              <a:ext uri="{FF2B5EF4-FFF2-40B4-BE49-F238E27FC236}">
                <a16:creationId xmlns:a16="http://schemas.microsoft.com/office/drawing/2014/main" id="{B8C33601-CE68-4D4C-B979-8E3D5AC178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39420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Though ethylene is useful in fruit cultivation there are some Deleterious effects too. For example……</a:t>
            </a:r>
          </a:p>
        </p:txBody>
      </p:sp>
      <p:sp>
        <p:nvSpPr>
          <p:cNvPr id="3" name="Content Placeholder 2"/>
          <p:cNvSpPr>
            <a:spLocks noGrp="1"/>
          </p:cNvSpPr>
          <p:nvPr>
            <p:ph idx="1"/>
          </p:nvPr>
        </p:nvSpPr>
        <p:spPr>
          <a:xfrm>
            <a:off x="457200" y="1600200"/>
            <a:ext cx="8458200" cy="5029200"/>
          </a:xfrm>
        </p:spPr>
        <p:txBody>
          <a:bodyPr/>
          <a:lstStyle/>
          <a:p>
            <a:r>
              <a:rPr lang="en-US" dirty="0"/>
              <a:t>senescence – </a:t>
            </a:r>
            <a:r>
              <a:rPr lang="en-US" sz="2400" dirty="0">
                <a:solidFill>
                  <a:srgbClr val="C00000"/>
                </a:solidFill>
              </a:rPr>
              <a:t>loss of </a:t>
            </a:r>
            <a:r>
              <a:rPr lang="en-US" sz="2400" dirty="0" err="1">
                <a:solidFill>
                  <a:srgbClr val="C00000"/>
                </a:solidFill>
              </a:rPr>
              <a:t>chlorophyl</a:t>
            </a:r>
            <a:r>
              <a:rPr lang="en-US" sz="2400" dirty="0">
                <a:solidFill>
                  <a:srgbClr val="C00000"/>
                </a:solidFill>
              </a:rPr>
              <a:t>, desiccation, </a:t>
            </a:r>
          </a:p>
          <a:p>
            <a:r>
              <a:rPr lang="en-US" dirty="0"/>
              <a:t>Softening of tissues -  </a:t>
            </a:r>
            <a:r>
              <a:rPr lang="en-US" sz="2400" dirty="0">
                <a:solidFill>
                  <a:srgbClr val="C00000"/>
                </a:solidFill>
              </a:rPr>
              <a:t>premature yellowing</a:t>
            </a:r>
          </a:p>
          <a:p>
            <a:r>
              <a:rPr lang="en-US" dirty="0"/>
              <a:t>Leaf disorders – </a:t>
            </a:r>
            <a:r>
              <a:rPr lang="en-US" sz="2400" dirty="0">
                <a:solidFill>
                  <a:srgbClr val="C00000"/>
                </a:solidFill>
              </a:rPr>
              <a:t>darkening, Phenolic patches </a:t>
            </a:r>
          </a:p>
          <a:p>
            <a:r>
              <a:rPr lang="en-US" dirty="0"/>
              <a:t>Sprouting</a:t>
            </a:r>
          </a:p>
          <a:p>
            <a:r>
              <a:rPr lang="en-US" dirty="0"/>
              <a:t>Abscission of leaves, flowers and fruits</a:t>
            </a:r>
          </a:p>
          <a:p>
            <a:r>
              <a:rPr lang="en-US" dirty="0"/>
              <a:t>Toughening</a:t>
            </a:r>
          </a:p>
          <a:p>
            <a:r>
              <a:rPr lang="en-US" dirty="0"/>
              <a:t>Decaying- </a:t>
            </a:r>
            <a:r>
              <a:rPr lang="en-US" sz="2400" b="1" dirty="0">
                <a:solidFill>
                  <a:schemeClr val="bg1"/>
                </a:solidFill>
              </a:rPr>
              <a:t>stimulate growth of fungi, suppress anti fungal 							compounds</a:t>
            </a:r>
          </a:p>
        </p:txBody>
      </p:sp>
      <p:pic>
        <p:nvPicPr>
          <p:cNvPr id="4" name="Recorded Sound">
            <a:hlinkClick r:id="" action="ppaction://media"/>
            <a:extLst>
              <a:ext uri="{FF2B5EF4-FFF2-40B4-BE49-F238E27FC236}">
                <a16:creationId xmlns:a16="http://schemas.microsoft.com/office/drawing/2014/main" id="{3DA01E64-EBC2-40BC-9783-92BDA2265D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51949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a:solidFill>
                  <a:srgbClr val="7030A0"/>
                </a:solidFill>
              </a:rPr>
              <a:t>The effect of ethylene can be controlled by</a:t>
            </a:r>
          </a:p>
        </p:txBody>
      </p:sp>
      <p:sp>
        <p:nvSpPr>
          <p:cNvPr id="3" name="Content Placeholder 2"/>
          <p:cNvSpPr>
            <a:spLocks noGrp="1"/>
          </p:cNvSpPr>
          <p:nvPr>
            <p:ph idx="1"/>
          </p:nvPr>
        </p:nvSpPr>
        <p:spPr>
          <a:xfrm>
            <a:off x="457200" y="990600"/>
            <a:ext cx="8229600" cy="5486400"/>
          </a:xfrm>
        </p:spPr>
        <p:txBody>
          <a:bodyPr/>
          <a:lstStyle/>
          <a:p>
            <a:pPr>
              <a:lnSpc>
                <a:spcPct val="150000"/>
              </a:lnSpc>
            </a:pPr>
            <a:r>
              <a:rPr lang="en-US" sz="2400" dirty="0"/>
              <a:t>Eliminating source of ethylene – </a:t>
            </a:r>
            <a:r>
              <a:rPr lang="en-US" sz="2400" dirty="0">
                <a:solidFill>
                  <a:srgbClr val="C00000"/>
                </a:solidFill>
              </a:rPr>
              <a:t>remove rotten &amp; ripen parts, store separately, avoid gasses from engines </a:t>
            </a:r>
          </a:p>
          <a:p>
            <a:pPr>
              <a:lnSpc>
                <a:spcPct val="150000"/>
              </a:lnSpc>
            </a:pPr>
            <a:r>
              <a:rPr lang="en-US" sz="2400" dirty="0"/>
              <a:t>Chemical  removal – </a:t>
            </a:r>
            <a:r>
              <a:rPr lang="en-US" sz="2400" dirty="0" err="1">
                <a:solidFill>
                  <a:srgbClr val="C00000"/>
                </a:solidFill>
              </a:rPr>
              <a:t>KMNO</a:t>
            </a:r>
            <a:r>
              <a:rPr lang="en-US" sz="2400" baseline="-25000" dirty="0" err="1">
                <a:solidFill>
                  <a:srgbClr val="C00000"/>
                </a:solidFill>
              </a:rPr>
              <a:t>4</a:t>
            </a:r>
            <a:r>
              <a:rPr lang="en-US" sz="2400" baseline="-25000" dirty="0">
                <a:solidFill>
                  <a:srgbClr val="C00000"/>
                </a:solidFill>
              </a:rPr>
              <a:t> </a:t>
            </a:r>
            <a:r>
              <a:rPr lang="en-US" sz="2400" dirty="0">
                <a:solidFill>
                  <a:srgbClr val="C00000"/>
                </a:solidFill>
              </a:rPr>
              <a:t>  oxidize to CO </a:t>
            </a:r>
            <a:r>
              <a:rPr lang="en-US" sz="2400" baseline="-25000" dirty="0">
                <a:solidFill>
                  <a:srgbClr val="C00000"/>
                </a:solidFill>
              </a:rPr>
              <a:t>2</a:t>
            </a:r>
            <a:r>
              <a:rPr lang="en-US" sz="2400" dirty="0">
                <a:solidFill>
                  <a:srgbClr val="C00000"/>
                </a:solidFill>
              </a:rPr>
              <a:t> and H</a:t>
            </a:r>
            <a:r>
              <a:rPr lang="en-US" sz="2400" baseline="-25000" dirty="0">
                <a:solidFill>
                  <a:srgbClr val="C00000"/>
                </a:solidFill>
              </a:rPr>
              <a:t>2</a:t>
            </a:r>
            <a:r>
              <a:rPr lang="en-US" sz="2400" dirty="0">
                <a:solidFill>
                  <a:srgbClr val="C00000"/>
                </a:solidFill>
              </a:rPr>
              <a:t>O</a:t>
            </a:r>
          </a:p>
          <a:p>
            <a:pPr>
              <a:lnSpc>
                <a:spcPct val="150000"/>
              </a:lnSpc>
            </a:pPr>
            <a:r>
              <a:rPr lang="en-US" sz="2400" dirty="0"/>
              <a:t>Activated charcoal – </a:t>
            </a:r>
            <a:r>
              <a:rPr lang="en-US" sz="2400" dirty="0">
                <a:solidFill>
                  <a:srgbClr val="C00000"/>
                </a:solidFill>
              </a:rPr>
              <a:t>Absorb ethylene</a:t>
            </a:r>
          </a:p>
          <a:p>
            <a:pPr>
              <a:lnSpc>
                <a:spcPct val="150000"/>
              </a:lnSpc>
            </a:pPr>
            <a:r>
              <a:rPr lang="en-US" sz="2400" dirty="0"/>
              <a:t>Anti ethylene compounds- </a:t>
            </a:r>
            <a:r>
              <a:rPr lang="en-US" sz="2400" dirty="0">
                <a:solidFill>
                  <a:srgbClr val="C00000"/>
                </a:solidFill>
              </a:rPr>
              <a:t>biosynthesis inhibitors </a:t>
            </a:r>
          </a:p>
          <a:p>
            <a:pPr>
              <a:lnSpc>
                <a:spcPct val="150000"/>
              </a:lnSpc>
            </a:pPr>
            <a:r>
              <a:rPr lang="en-US" sz="2400" dirty="0"/>
              <a:t>Inhibiting the effect of ethylene – </a:t>
            </a:r>
            <a:r>
              <a:rPr lang="en-US" sz="2400" dirty="0">
                <a:solidFill>
                  <a:srgbClr val="C00000"/>
                </a:solidFill>
              </a:rPr>
              <a:t>Controlled atmosphere &amp; Modified atmosphere</a:t>
            </a:r>
          </a:p>
          <a:p>
            <a:pPr marL="0" indent="0">
              <a:buNone/>
            </a:pPr>
            <a:endParaRPr lang="en-US" sz="2400" dirty="0">
              <a:solidFill>
                <a:srgbClr val="C00000"/>
              </a:solidFill>
            </a:endParaRPr>
          </a:p>
        </p:txBody>
      </p:sp>
      <p:pic>
        <p:nvPicPr>
          <p:cNvPr id="4" name="Recorded Sound">
            <a:hlinkClick r:id="" action="ppaction://media"/>
            <a:extLst>
              <a:ext uri="{FF2B5EF4-FFF2-40B4-BE49-F238E27FC236}">
                <a16:creationId xmlns:a16="http://schemas.microsoft.com/office/drawing/2014/main" id="{08905313-0DAE-4F01-B3F8-27324F2F3E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16534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pPr algn="l"/>
            <a:r>
              <a:rPr lang="en-US" b="1" dirty="0">
                <a:solidFill>
                  <a:srgbClr val="00B050"/>
                </a:solidFill>
              </a:rPr>
              <a:t>Storage under "controlled atmosphere"</a:t>
            </a:r>
          </a:p>
        </p:txBody>
      </p:sp>
      <p:sp>
        <p:nvSpPr>
          <p:cNvPr id="3" name="Content Placeholder 2"/>
          <p:cNvSpPr>
            <a:spLocks noGrp="1"/>
          </p:cNvSpPr>
          <p:nvPr>
            <p:ph idx="1"/>
          </p:nvPr>
        </p:nvSpPr>
        <p:spPr>
          <a:xfrm>
            <a:off x="457200" y="1600200"/>
            <a:ext cx="8458200" cy="4800600"/>
          </a:xfrm>
        </p:spPr>
        <p:txBody>
          <a:bodyPr/>
          <a:lstStyle/>
          <a:p>
            <a:r>
              <a:rPr lang="en-US" dirty="0"/>
              <a:t>Low concentration of </a:t>
            </a:r>
            <a:r>
              <a:rPr lang="en-US" dirty="0" err="1"/>
              <a:t>O</a:t>
            </a:r>
            <a:r>
              <a:rPr lang="en-US" baseline="-25000" dirty="0" err="1"/>
              <a:t>2</a:t>
            </a:r>
            <a:r>
              <a:rPr lang="en-US" baseline="-25000" dirty="0"/>
              <a:t> </a:t>
            </a:r>
            <a:r>
              <a:rPr lang="en-US" dirty="0"/>
              <a:t> </a:t>
            </a:r>
            <a:r>
              <a:rPr lang="en-US" dirty="0">
                <a:solidFill>
                  <a:srgbClr val="FF0000"/>
                </a:solidFill>
              </a:rPr>
              <a:t>( 2 – 5%)</a:t>
            </a:r>
            <a:endParaRPr lang="en-US" baseline="-25000" dirty="0">
              <a:solidFill>
                <a:srgbClr val="FF0000"/>
              </a:solidFill>
            </a:endParaRPr>
          </a:p>
          <a:p>
            <a:r>
              <a:rPr lang="en-US" dirty="0"/>
              <a:t>High concentration of CO</a:t>
            </a:r>
            <a:r>
              <a:rPr lang="en-US" baseline="-25000" dirty="0"/>
              <a:t>2 </a:t>
            </a:r>
            <a:r>
              <a:rPr lang="en-US" dirty="0"/>
              <a:t> </a:t>
            </a:r>
            <a:r>
              <a:rPr lang="en-US" dirty="0">
                <a:solidFill>
                  <a:srgbClr val="FF0000"/>
                </a:solidFill>
              </a:rPr>
              <a:t>( 3 – 10%)</a:t>
            </a:r>
            <a:endParaRPr lang="en-US" baseline="-25000" dirty="0">
              <a:solidFill>
                <a:srgbClr val="FF0000"/>
              </a:solidFill>
            </a:endParaRPr>
          </a:p>
          <a:p>
            <a:r>
              <a:rPr lang="en-US" dirty="0"/>
              <a:t>Temperature is 1 – 3 </a:t>
            </a:r>
            <a:r>
              <a:rPr lang="en-US" baseline="30000" dirty="0"/>
              <a:t>0</a:t>
            </a:r>
            <a:r>
              <a:rPr lang="en-US" dirty="0"/>
              <a:t> C</a:t>
            </a:r>
          </a:p>
          <a:p>
            <a:r>
              <a:rPr lang="en-US" dirty="0"/>
              <a:t>Gastight storage room</a:t>
            </a:r>
          </a:p>
          <a:p>
            <a:r>
              <a:rPr lang="en-US" dirty="0"/>
              <a:t>Nitrogen gas is introduced</a:t>
            </a:r>
          </a:p>
          <a:p>
            <a:pPr marL="0" indent="0">
              <a:buNone/>
            </a:pPr>
            <a:r>
              <a:rPr lang="en-US" dirty="0">
                <a:solidFill>
                  <a:schemeClr val="bg1"/>
                </a:solidFill>
              </a:rPr>
              <a:t>Therefore</a:t>
            </a:r>
          </a:p>
          <a:p>
            <a:pPr marL="0" indent="0">
              <a:buNone/>
            </a:pPr>
            <a:r>
              <a:rPr lang="en-US" dirty="0"/>
              <a:t>Reduce senescence </a:t>
            </a:r>
            <a:r>
              <a:rPr lang="en-US" sz="2800" dirty="0">
                <a:solidFill>
                  <a:srgbClr val="FF0000"/>
                </a:solidFill>
              </a:rPr>
              <a:t>–    </a:t>
            </a:r>
            <a:r>
              <a:rPr lang="en-US" sz="2800" dirty="0">
                <a:solidFill>
                  <a:schemeClr val="bg1"/>
                </a:solidFill>
              </a:rPr>
              <a:t>biochemical /physical changes</a:t>
            </a:r>
          </a:p>
          <a:p>
            <a:pPr marL="0" indent="0">
              <a:buNone/>
            </a:pPr>
            <a:r>
              <a:rPr lang="en-US" dirty="0"/>
              <a:t>Useful tool for insect control </a:t>
            </a:r>
          </a:p>
        </p:txBody>
      </p:sp>
      <p:sp>
        <p:nvSpPr>
          <p:cNvPr id="4" name="Down Arrow 3"/>
          <p:cNvSpPr/>
          <p:nvPr/>
        </p:nvSpPr>
        <p:spPr>
          <a:xfrm flipH="1">
            <a:off x="4114800" y="5171208"/>
            <a:ext cx="76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B25A9F7D-4105-4F92-AA36-E22451C8B5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35485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B050"/>
                </a:solidFill>
              </a:rPr>
              <a:t>"Modified atmosphere"</a:t>
            </a:r>
          </a:p>
        </p:txBody>
      </p:sp>
      <p:sp>
        <p:nvSpPr>
          <p:cNvPr id="3" name="Content Placeholder 2"/>
          <p:cNvSpPr>
            <a:spLocks noGrp="1"/>
          </p:cNvSpPr>
          <p:nvPr>
            <p:ph idx="1"/>
          </p:nvPr>
        </p:nvSpPr>
        <p:spPr>
          <a:xfrm>
            <a:off x="457200" y="1600200"/>
            <a:ext cx="8534400" cy="4525963"/>
          </a:xfrm>
        </p:spPr>
        <p:txBody>
          <a:bodyPr/>
          <a:lstStyle/>
          <a:p>
            <a:r>
              <a:rPr lang="en-US" dirty="0"/>
              <a:t>Change the atmosphere surrounding the commodity</a:t>
            </a:r>
          </a:p>
          <a:p>
            <a:r>
              <a:rPr lang="en-US" dirty="0"/>
              <a:t>polyethylene films /polypropylene lined boxes modify the atmosphere</a:t>
            </a:r>
          </a:p>
          <a:p>
            <a:r>
              <a:rPr lang="en-US" dirty="0"/>
              <a:t>Respiration is reduced</a:t>
            </a:r>
          </a:p>
          <a:p>
            <a:r>
              <a:rPr lang="en-US" dirty="0"/>
              <a:t>Reduced </a:t>
            </a:r>
            <a:r>
              <a:rPr lang="en-US" dirty="0" err="1"/>
              <a:t>O</a:t>
            </a:r>
            <a:r>
              <a:rPr lang="en-US" baseline="-25000" dirty="0" err="1"/>
              <a:t>2</a:t>
            </a:r>
            <a:r>
              <a:rPr lang="en-US" baseline="-25000" dirty="0"/>
              <a:t>  </a:t>
            </a:r>
            <a:r>
              <a:rPr lang="en-US" dirty="0"/>
              <a:t>&amp;</a:t>
            </a:r>
            <a:r>
              <a:rPr lang="en-US" baseline="-25000" dirty="0"/>
              <a:t> </a:t>
            </a:r>
            <a:r>
              <a:rPr lang="en-US" dirty="0"/>
              <a:t>Increased CO</a:t>
            </a:r>
            <a:r>
              <a:rPr lang="en-US" baseline="-25000" dirty="0"/>
              <a:t>2 </a:t>
            </a:r>
            <a:r>
              <a:rPr lang="en-US" dirty="0"/>
              <a:t>inhibit the ethylene action</a:t>
            </a:r>
          </a:p>
          <a:p>
            <a:r>
              <a:rPr lang="en-US" dirty="0"/>
              <a:t>Temperature is reduced or may not reduced</a:t>
            </a:r>
          </a:p>
          <a:p>
            <a:endParaRPr lang="en-US" dirty="0"/>
          </a:p>
        </p:txBody>
      </p:sp>
      <p:pic>
        <p:nvPicPr>
          <p:cNvPr id="4" name="Recorded Sound">
            <a:hlinkClick r:id="" action="ppaction://media"/>
            <a:extLst>
              <a:ext uri="{FF2B5EF4-FFF2-40B4-BE49-F238E27FC236}">
                <a16:creationId xmlns:a16="http://schemas.microsoft.com/office/drawing/2014/main" id="{30FF2358-6375-4A36-8347-0086DB832B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6889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Under these special storage conditions </a:t>
            </a:r>
          </a:p>
        </p:txBody>
      </p:sp>
      <p:sp>
        <p:nvSpPr>
          <p:cNvPr id="3" name="Content Placeholder 2"/>
          <p:cNvSpPr>
            <a:spLocks noGrp="1"/>
          </p:cNvSpPr>
          <p:nvPr>
            <p:ph idx="1"/>
          </p:nvPr>
        </p:nvSpPr>
        <p:spPr>
          <a:xfrm>
            <a:off x="457200" y="1600200"/>
            <a:ext cx="8686800" cy="4525963"/>
          </a:xfrm>
        </p:spPr>
        <p:txBody>
          <a:bodyPr/>
          <a:lstStyle/>
          <a:p>
            <a:pPr marL="0" indent="0">
              <a:buNone/>
            </a:pPr>
            <a:r>
              <a:rPr lang="en-US" dirty="0"/>
              <a:t>Low concentration of oxygen and high concentration of carbon dioxide are the major factors that control ethylene. </a:t>
            </a:r>
            <a:br>
              <a:rPr lang="en-US" dirty="0"/>
            </a:br>
            <a:r>
              <a:rPr lang="en-US" dirty="0"/>
              <a:t>The effects are ….</a:t>
            </a:r>
          </a:p>
          <a:p>
            <a:pPr marL="0" indent="0">
              <a:buNone/>
            </a:pPr>
            <a:r>
              <a:rPr lang="en-US" dirty="0">
                <a:solidFill>
                  <a:srgbClr val="C00000"/>
                </a:solidFill>
              </a:rPr>
              <a:t>         - </a:t>
            </a:r>
            <a:r>
              <a:rPr lang="en-US" sz="2800" b="1" dirty="0">
                <a:solidFill>
                  <a:srgbClr val="7030A0"/>
                </a:solidFill>
              </a:rPr>
              <a:t>Ethylene biosynthesis is reduced</a:t>
            </a:r>
          </a:p>
          <a:p>
            <a:pPr marL="0" indent="0">
              <a:buNone/>
            </a:pPr>
            <a:r>
              <a:rPr lang="en-US" sz="2800" b="1" dirty="0">
                <a:solidFill>
                  <a:srgbClr val="7030A0"/>
                </a:solidFill>
              </a:rPr>
              <a:t>          - Conversion of MTR to methionine is reduced</a:t>
            </a:r>
          </a:p>
          <a:p>
            <a:pPr marL="0" indent="0">
              <a:buNone/>
            </a:pPr>
            <a:r>
              <a:rPr lang="en-US" sz="2800" b="1" dirty="0">
                <a:solidFill>
                  <a:srgbClr val="7030A0"/>
                </a:solidFill>
              </a:rPr>
              <a:t>          - CO </a:t>
            </a:r>
            <a:r>
              <a:rPr lang="en-US" sz="2800" b="1" baseline="-25000" dirty="0">
                <a:solidFill>
                  <a:srgbClr val="7030A0"/>
                </a:solidFill>
              </a:rPr>
              <a:t>2</a:t>
            </a:r>
            <a:r>
              <a:rPr lang="en-US" sz="2800" b="1" dirty="0">
                <a:solidFill>
                  <a:srgbClr val="7030A0"/>
                </a:solidFill>
              </a:rPr>
              <a:t> inhibit SAM and </a:t>
            </a:r>
            <a:r>
              <a:rPr lang="en-US" sz="2800" b="1" dirty="0" err="1">
                <a:solidFill>
                  <a:srgbClr val="7030A0"/>
                </a:solidFill>
              </a:rPr>
              <a:t>ACC</a:t>
            </a:r>
            <a:r>
              <a:rPr lang="en-US" sz="2800" b="1" dirty="0">
                <a:solidFill>
                  <a:srgbClr val="7030A0"/>
                </a:solidFill>
              </a:rPr>
              <a:t> conversions</a:t>
            </a:r>
          </a:p>
          <a:p>
            <a:pPr marL="0" indent="0">
              <a:buNone/>
            </a:pPr>
            <a:r>
              <a:rPr lang="en-US" sz="2800" b="1" dirty="0">
                <a:solidFill>
                  <a:srgbClr val="7030A0"/>
                </a:solidFill>
              </a:rPr>
              <a:t>          - CO</a:t>
            </a:r>
            <a:r>
              <a:rPr lang="en-US" sz="2800" b="1" baseline="-25000" dirty="0">
                <a:solidFill>
                  <a:srgbClr val="7030A0"/>
                </a:solidFill>
              </a:rPr>
              <a:t>2</a:t>
            </a:r>
            <a:r>
              <a:rPr lang="en-US" sz="2800" b="1" dirty="0">
                <a:solidFill>
                  <a:srgbClr val="7030A0"/>
                </a:solidFill>
              </a:rPr>
              <a:t> act as a competitive inhibitor.</a:t>
            </a:r>
          </a:p>
        </p:txBody>
      </p:sp>
      <p:pic>
        <p:nvPicPr>
          <p:cNvPr id="4" name="Recorded Sound">
            <a:hlinkClick r:id="" action="ppaction://media"/>
            <a:extLst>
              <a:ext uri="{FF2B5EF4-FFF2-40B4-BE49-F238E27FC236}">
                <a16:creationId xmlns:a16="http://schemas.microsoft.com/office/drawing/2014/main" id="{E0912EB3-C6AA-4B87-BFD1-1DB38BCC46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36050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a:solidFill>
                  <a:srgbClr val="7030A0"/>
                </a:solidFill>
              </a:rPr>
              <a:t>Ethylene is important plant hormone but we need to manipulate  depending on the requirement. </a:t>
            </a:r>
          </a:p>
          <a:p>
            <a:pPr marL="0" indent="0">
              <a:buNone/>
            </a:pPr>
            <a:r>
              <a:rPr lang="en-US" b="1" dirty="0">
                <a:solidFill>
                  <a:srgbClr val="7030A0"/>
                </a:solidFill>
              </a:rPr>
              <a:t>The quality of products and post harvest losses can be minimized with appropriate management of ethylene in post harvest technology</a:t>
            </a:r>
          </a:p>
          <a:p>
            <a:endParaRPr lang="en-US" dirty="0"/>
          </a:p>
        </p:txBody>
      </p:sp>
      <p:pic>
        <p:nvPicPr>
          <p:cNvPr id="2" name="Recorded Sound">
            <a:hlinkClick r:id="" action="ppaction://media"/>
            <a:extLst>
              <a:ext uri="{FF2B5EF4-FFF2-40B4-BE49-F238E27FC236}">
                <a16:creationId xmlns:a16="http://schemas.microsoft.com/office/drawing/2014/main" id="{6C6EF7B2-0E92-41E9-AE2C-103051E073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02811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Learning objectives</a:t>
            </a:r>
          </a:p>
        </p:txBody>
      </p:sp>
      <p:sp>
        <p:nvSpPr>
          <p:cNvPr id="3" name="Content Placeholder 2"/>
          <p:cNvSpPr>
            <a:spLocks noGrp="1"/>
          </p:cNvSpPr>
          <p:nvPr>
            <p:ph idx="1"/>
          </p:nvPr>
        </p:nvSpPr>
        <p:spPr/>
        <p:txBody>
          <a:bodyPr/>
          <a:lstStyle/>
          <a:p>
            <a:r>
              <a:rPr lang="en-US" dirty="0"/>
              <a:t>To obtain a basic knowledge on Ethylene.</a:t>
            </a:r>
          </a:p>
          <a:p>
            <a:r>
              <a:rPr lang="en-US" dirty="0"/>
              <a:t>To understand the mechanism of ethylene bio synthesis and it's mode of action</a:t>
            </a:r>
          </a:p>
          <a:p>
            <a:r>
              <a:rPr lang="en-US" dirty="0"/>
              <a:t>To understand the effects and management of ethylene. </a:t>
            </a:r>
          </a:p>
        </p:txBody>
      </p:sp>
      <p:pic>
        <p:nvPicPr>
          <p:cNvPr id="4" name="Recorded Sound">
            <a:hlinkClick r:id="" action="ppaction://media"/>
            <a:extLst>
              <a:ext uri="{FF2B5EF4-FFF2-40B4-BE49-F238E27FC236}">
                <a16:creationId xmlns:a16="http://schemas.microsoft.com/office/drawing/2014/main" id="{85BC4238-05D2-435B-99FF-B3F5EFABAB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12615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pPr marL="0" indent="0">
              <a:buNone/>
            </a:pPr>
            <a:r>
              <a:rPr lang="en-US" sz="2800" dirty="0">
                <a:solidFill>
                  <a:srgbClr val="C00000"/>
                </a:solidFill>
              </a:rPr>
              <a:t>We studied ………….</a:t>
            </a:r>
          </a:p>
          <a:p>
            <a:r>
              <a:rPr lang="en-US" sz="2800" dirty="0"/>
              <a:t>What sis ethylene and it's attributes as a plant hormone</a:t>
            </a:r>
          </a:p>
          <a:p>
            <a:r>
              <a:rPr lang="en-US" sz="2800" dirty="0"/>
              <a:t>Role of ethylene, factors affecting ethylene production, bio synthesis procedure and the mode of action.</a:t>
            </a:r>
          </a:p>
          <a:p>
            <a:r>
              <a:rPr lang="en-US" sz="2800" dirty="0"/>
              <a:t>Polyamines and their effects on ethylene</a:t>
            </a:r>
          </a:p>
          <a:p>
            <a:r>
              <a:rPr lang="en-US" sz="2800" dirty="0"/>
              <a:t>Management of ethylene with different techniques and specially with different storage</a:t>
            </a:r>
            <a:r>
              <a:rPr lang="en-US" dirty="0"/>
              <a:t> systems</a:t>
            </a:r>
          </a:p>
        </p:txBody>
      </p:sp>
      <p:pic>
        <p:nvPicPr>
          <p:cNvPr id="4" name="Recorded Sound">
            <a:hlinkClick r:id="" action="ppaction://media"/>
            <a:extLst>
              <a:ext uri="{FF2B5EF4-FFF2-40B4-BE49-F238E27FC236}">
                <a16:creationId xmlns:a16="http://schemas.microsoft.com/office/drawing/2014/main" id="{1AE92474-553A-4E35-B2AD-C77B3BADC2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81251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9600" spc="-150" dirty="0"/>
              <a:t>Thank you</a:t>
            </a:r>
          </a:p>
        </p:txBody>
      </p:sp>
    </p:spTree>
    <p:extLst>
      <p:ext uri="{BB962C8B-B14F-4D97-AF65-F5344CB8AC3E}">
        <p14:creationId xmlns:p14="http://schemas.microsoft.com/office/powerpoint/2010/main" val="122198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Learning outcome</a:t>
            </a:r>
          </a:p>
        </p:txBody>
      </p:sp>
      <p:sp>
        <p:nvSpPr>
          <p:cNvPr id="3" name="Content Placeholder 2"/>
          <p:cNvSpPr>
            <a:spLocks noGrp="1"/>
          </p:cNvSpPr>
          <p:nvPr>
            <p:ph idx="1"/>
          </p:nvPr>
        </p:nvSpPr>
        <p:spPr/>
        <p:txBody>
          <a:bodyPr/>
          <a:lstStyle/>
          <a:p>
            <a:pPr marL="0" indent="0">
              <a:buNone/>
            </a:pPr>
            <a:r>
              <a:rPr lang="en-US" dirty="0"/>
              <a:t>At the end of this lecture you will be able to explain:</a:t>
            </a:r>
          </a:p>
          <a:p>
            <a:pPr marL="0" indent="0">
              <a:buNone/>
            </a:pPr>
            <a:r>
              <a:rPr lang="en-US" dirty="0"/>
              <a:t>What is ethylene, factors affecting production of ethylene, bio synthesis path way of ethylene, poly amines and their effects, mode of action of ethylene and management of ethylene in postharvest technology.</a:t>
            </a:r>
          </a:p>
        </p:txBody>
      </p:sp>
      <p:pic>
        <p:nvPicPr>
          <p:cNvPr id="4" name="Recorded Sound">
            <a:hlinkClick r:id="" action="ppaction://media"/>
            <a:extLst>
              <a:ext uri="{FF2B5EF4-FFF2-40B4-BE49-F238E27FC236}">
                <a16:creationId xmlns:a16="http://schemas.microsoft.com/office/drawing/2014/main" id="{DD3B7F1C-5DB8-4F14-9299-20029BA343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76811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799"/>
          </a:xfrm>
        </p:spPr>
        <p:txBody>
          <a:bodyPr>
            <a:normAutofit fontScale="90000"/>
          </a:bodyPr>
          <a:lstStyle/>
          <a:p>
            <a:br>
              <a:rPr lang="en-US" dirty="0"/>
            </a:br>
            <a:r>
              <a:rPr lang="en-US" dirty="0"/>
              <a:t>What is Ethylene - </a:t>
            </a:r>
            <a:r>
              <a:rPr lang="en-US" dirty="0" err="1"/>
              <a:t>C</a:t>
            </a:r>
            <a:r>
              <a:rPr lang="en-US" baseline="-25000" dirty="0" err="1"/>
              <a:t>2</a:t>
            </a:r>
            <a:r>
              <a:rPr lang="en-US" baseline="-25000" dirty="0"/>
              <a:t> </a:t>
            </a:r>
            <a:r>
              <a:rPr lang="en-US" dirty="0" err="1"/>
              <a:t>H</a:t>
            </a:r>
            <a:r>
              <a:rPr lang="en-US" baseline="-25000" dirty="0" err="1"/>
              <a:t>4</a:t>
            </a:r>
            <a:r>
              <a:rPr lang="en-US" baseline="-25000" dirty="0"/>
              <a:t> </a:t>
            </a:r>
            <a:br>
              <a:rPr lang="en-US" dirty="0">
                <a:solidFill>
                  <a:schemeClr val="tx1"/>
                </a:solidFill>
              </a:rPr>
            </a:br>
            <a:endParaRPr lang="en-US" dirty="0"/>
          </a:p>
        </p:txBody>
      </p:sp>
      <p:sp>
        <p:nvSpPr>
          <p:cNvPr id="3" name="Subtitle 2"/>
          <p:cNvSpPr>
            <a:spLocks noGrp="1"/>
          </p:cNvSpPr>
          <p:nvPr>
            <p:ph type="subTitle" idx="1"/>
          </p:nvPr>
        </p:nvSpPr>
        <p:spPr>
          <a:xfrm>
            <a:off x="609600" y="990600"/>
            <a:ext cx="8305800" cy="5486400"/>
          </a:xfrm>
        </p:spPr>
        <p:txBody>
          <a:bodyPr/>
          <a:lstStyle/>
          <a:p>
            <a:pPr marL="457200" indent="-457200" algn="l">
              <a:buFont typeface="Arial" pitchFamily="34" charset="0"/>
              <a:buChar char="•"/>
            </a:pPr>
            <a:r>
              <a:rPr lang="en-US" dirty="0">
                <a:solidFill>
                  <a:schemeClr val="tx1"/>
                </a:solidFill>
              </a:rPr>
              <a:t>A plant hormone</a:t>
            </a:r>
          </a:p>
          <a:p>
            <a:pPr marL="457200" indent="-457200" algn="l">
              <a:buFont typeface="Arial" pitchFamily="34" charset="0"/>
              <a:buChar char="•"/>
            </a:pPr>
            <a:r>
              <a:rPr lang="en-US" dirty="0" err="1">
                <a:solidFill>
                  <a:schemeClr val="tx1"/>
                </a:solidFill>
              </a:rPr>
              <a:t>Colour</a:t>
            </a:r>
            <a:r>
              <a:rPr lang="en-US" dirty="0">
                <a:solidFill>
                  <a:schemeClr val="tx1"/>
                </a:solidFill>
              </a:rPr>
              <a:t> less gas</a:t>
            </a:r>
          </a:p>
          <a:p>
            <a:pPr marL="457200" indent="-457200" algn="l">
              <a:buFont typeface="Arial" pitchFamily="34" charset="0"/>
              <a:buChar char="•"/>
            </a:pPr>
            <a:r>
              <a:rPr lang="en-US" dirty="0">
                <a:solidFill>
                  <a:schemeClr val="tx1"/>
                </a:solidFill>
              </a:rPr>
              <a:t>Effect from </a:t>
            </a:r>
            <a:r>
              <a:rPr lang="en-US" dirty="0" err="1">
                <a:solidFill>
                  <a:schemeClr val="tx1"/>
                </a:solidFill>
              </a:rPr>
              <a:t>1ppm</a:t>
            </a:r>
            <a:r>
              <a:rPr lang="en-US" dirty="0">
                <a:solidFill>
                  <a:schemeClr val="tx1"/>
                </a:solidFill>
              </a:rPr>
              <a:t> </a:t>
            </a:r>
            <a:r>
              <a:rPr lang="en-US" dirty="0" err="1">
                <a:solidFill>
                  <a:schemeClr val="tx1"/>
                </a:solidFill>
              </a:rPr>
              <a:t>tp</a:t>
            </a:r>
            <a:r>
              <a:rPr lang="en-US" dirty="0">
                <a:solidFill>
                  <a:schemeClr val="tx1"/>
                </a:solidFill>
              </a:rPr>
              <a:t> </a:t>
            </a:r>
            <a:r>
              <a:rPr lang="en-US" dirty="0" err="1">
                <a:solidFill>
                  <a:schemeClr val="tx1"/>
                </a:solidFill>
              </a:rPr>
              <a:t>1ppb</a:t>
            </a:r>
            <a:endParaRPr lang="en-US" dirty="0">
              <a:solidFill>
                <a:schemeClr val="tx1"/>
              </a:solidFill>
            </a:endParaRPr>
          </a:p>
          <a:p>
            <a:pPr marL="457200" indent="-457200" algn="l">
              <a:buFont typeface="Arial" pitchFamily="34" charset="0"/>
              <a:buChar char="•"/>
            </a:pPr>
            <a:endParaRPr lang="en-US" dirty="0">
              <a:solidFill>
                <a:schemeClr val="tx1"/>
              </a:solidFill>
            </a:endParaRPr>
          </a:p>
          <a:p>
            <a:pPr marL="457200" indent="-457200" algn="l">
              <a:buFont typeface="Arial" pitchFamily="34" charset="0"/>
              <a:buChar char="•"/>
            </a:pPr>
            <a:r>
              <a:rPr lang="en-US" dirty="0">
                <a:solidFill>
                  <a:schemeClr val="tx1"/>
                </a:solidFill>
              </a:rPr>
              <a:t>Ethylene Induces -  </a:t>
            </a:r>
            <a:r>
              <a:rPr lang="en-US" dirty="0">
                <a:solidFill>
                  <a:srgbClr val="C00000"/>
                </a:solidFill>
              </a:rPr>
              <a:t>fruit ripening, </a:t>
            </a:r>
            <a:r>
              <a:rPr lang="en-US" dirty="0" err="1">
                <a:solidFill>
                  <a:srgbClr val="C00000"/>
                </a:solidFill>
              </a:rPr>
              <a:t>pigmant</a:t>
            </a:r>
            <a:r>
              <a:rPr lang="en-US" dirty="0">
                <a:solidFill>
                  <a:srgbClr val="C00000"/>
                </a:solidFill>
              </a:rPr>
              <a:t> synthesis, seed germination, respiration, leaf epinasty, abscission, senescence</a:t>
            </a:r>
          </a:p>
        </p:txBody>
      </p:sp>
      <p:pic>
        <p:nvPicPr>
          <p:cNvPr id="4" name="Recorded Sound">
            <a:hlinkClick r:id="" action="ppaction://media"/>
            <a:extLst>
              <a:ext uri="{FF2B5EF4-FFF2-40B4-BE49-F238E27FC236}">
                <a16:creationId xmlns:a16="http://schemas.microsoft.com/office/drawing/2014/main" id="{D4B2D695-2E15-4D06-85D1-6BA547A0F4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1615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E7797C-FAA2-42A1-8A56-B9F9E7AB1135}"/>
              </a:ext>
            </a:extLst>
          </p:cNvPr>
          <p:cNvSpPr>
            <a:spLocks noGrp="1"/>
          </p:cNvSpPr>
          <p:nvPr>
            <p:ph idx="1"/>
          </p:nvPr>
        </p:nvSpPr>
        <p:spPr>
          <a:xfrm>
            <a:off x="457200" y="685800"/>
            <a:ext cx="8229600" cy="5440363"/>
          </a:xfrm>
        </p:spPr>
        <p:txBody>
          <a:bodyPr>
            <a:normAutofit lnSpcReduction="10000"/>
          </a:bodyPr>
          <a:lstStyle/>
          <a:p>
            <a:pPr marL="457200" indent="-457200"/>
            <a:r>
              <a:rPr lang="en-US" sz="4400" dirty="0"/>
              <a:t>Inhibits</a:t>
            </a:r>
          </a:p>
          <a:p>
            <a:pPr>
              <a:buFontTx/>
              <a:buChar char="-"/>
            </a:pPr>
            <a:r>
              <a:rPr lang="en-US" sz="4400" dirty="0">
                <a:solidFill>
                  <a:srgbClr val="C00000"/>
                </a:solidFill>
              </a:rPr>
              <a:t>flower development		</a:t>
            </a:r>
          </a:p>
          <a:p>
            <a:pPr>
              <a:buFontTx/>
              <a:buChar char="-"/>
            </a:pPr>
            <a:r>
              <a:rPr lang="en-US" sz="4400" dirty="0">
                <a:solidFill>
                  <a:srgbClr val="C00000"/>
                </a:solidFill>
              </a:rPr>
              <a:t>Auxin  transport</a:t>
            </a:r>
          </a:p>
          <a:p>
            <a:pPr marL="0" indent="0">
              <a:buNone/>
            </a:pPr>
            <a:r>
              <a:rPr lang="en-US" sz="4400" dirty="0">
                <a:solidFill>
                  <a:srgbClr val="C00000"/>
                </a:solidFill>
              </a:rPr>
              <a:t>- Shoot and root elongation </a:t>
            </a:r>
          </a:p>
          <a:p>
            <a:pPr marL="457200" indent="-457200"/>
            <a:endParaRPr lang="en-US" dirty="0">
              <a:solidFill>
                <a:srgbClr val="C00000"/>
              </a:solidFill>
            </a:endParaRPr>
          </a:p>
          <a:p>
            <a:pPr marL="0" indent="0">
              <a:buNone/>
            </a:pPr>
            <a:endParaRPr lang="en-US" dirty="0">
              <a:solidFill>
                <a:srgbClr val="C00000"/>
              </a:solidFill>
            </a:endParaRPr>
          </a:p>
          <a:p>
            <a:r>
              <a:rPr lang="en-US" sz="4000" b="1" dirty="0" err="1">
                <a:solidFill>
                  <a:srgbClr val="7030A0"/>
                </a:solidFill>
              </a:rPr>
              <a:t>Favourable</a:t>
            </a:r>
            <a:r>
              <a:rPr lang="en-US" sz="4000" b="1" dirty="0">
                <a:solidFill>
                  <a:srgbClr val="7030A0"/>
                </a:solidFill>
              </a:rPr>
              <a:t> for fruits and harmful for vegetables</a:t>
            </a:r>
          </a:p>
          <a:p>
            <a:endParaRPr lang="en-US" dirty="0"/>
          </a:p>
        </p:txBody>
      </p:sp>
      <p:pic>
        <p:nvPicPr>
          <p:cNvPr id="2" name="Recorded Sound">
            <a:hlinkClick r:id="" action="ppaction://media"/>
            <a:extLst>
              <a:ext uri="{FF2B5EF4-FFF2-40B4-BE49-F238E27FC236}">
                <a16:creationId xmlns:a16="http://schemas.microsoft.com/office/drawing/2014/main" id="{C822DF92-B8B2-4B08-B9A6-C0B284506A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63874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Factors affecting Ethylene production .</a:t>
            </a:r>
            <a:endParaRPr lang="en-US" dirty="0"/>
          </a:p>
        </p:txBody>
      </p:sp>
      <p:sp>
        <p:nvSpPr>
          <p:cNvPr id="3" name="Content Placeholder 2"/>
          <p:cNvSpPr>
            <a:spLocks noGrp="1"/>
          </p:cNvSpPr>
          <p:nvPr>
            <p:ph idx="1"/>
          </p:nvPr>
        </p:nvSpPr>
        <p:spPr>
          <a:xfrm>
            <a:off x="457200" y="1447800"/>
            <a:ext cx="8229600" cy="4678363"/>
          </a:xfrm>
        </p:spPr>
        <p:txBody>
          <a:bodyPr/>
          <a:lstStyle/>
          <a:p>
            <a:pPr marL="0" indent="0">
              <a:buNone/>
            </a:pPr>
            <a:r>
              <a:rPr lang="en-US" b="1" dirty="0">
                <a:solidFill>
                  <a:srgbClr val="7030A0"/>
                </a:solidFill>
              </a:rPr>
              <a:t>Generally ethylene production increases with</a:t>
            </a:r>
          </a:p>
          <a:p>
            <a:r>
              <a:rPr lang="en-US" dirty="0"/>
              <a:t>Fruit maturity</a:t>
            </a:r>
          </a:p>
          <a:p>
            <a:r>
              <a:rPr lang="en-US" dirty="0"/>
              <a:t>Physical injuries</a:t>
            </a:r>
          </a:p>
          <a:p>
            <a:r>
              <a:rPr lang="en-US" dirty="0"/>
              <a:t>Diseases incidences</a:t>
            </a:r>
          </a:p>
          <a:p>
            <a:r>
              <a:rPr lang="en-US" dirty="0"/>
              <a:t>increased temperature</a:t>
            </a:r>
          </a:p>
          <a:p>
            <a:r>
              <a:rPr lang="en-US" dirty="0"/>
              <a:t>Stress conditions – less </a:t>
            </a:r>
            <a:r>
              <a:rPr lang="en-US" dirty="0" err="1"/>
              <a:t>O</a:t>
            </a:r>
            <a:r>
              <a:rPr lang="en-US" baseline="-25000" dirty="0" err="1"/>
              <a:t>2</a:t>
            </a:r>
            <a:r>
              <a:rPr lang="en-US" dirty="0"/>
              <a:t> and high </a:t>
            </a:r>
            <a:r>
              <a:rPr lang="en-US" dirty="0" err="1"/>
              <a:t>Co2</a:t>
            </a:r>
            <a:endParaRPr lang="en-US" dirty="0"/>
          </a:p>
          <a:p>
            <a:r>
              <a:rPr lang="en-US" dirty="0"/>
              <a:t>Extreme environmental conditions – Flood, drought</a:t>
            </a:r>
          </a:p>
        </p:txBody>
      </p:sp>
      <p:pic>
        <p:nvPicPr>
          <p:cNvPr id="4" name="Recorded Sound">
            <a:hlinkClick r:id="" action="ppaction://media"/>
            <a:extLst>
              <a:ext uri="{FF2B5EF4-FFF2-40B4-BE49-F238E27FC236}">
                <a16:creationId xmlns:a16="http://schemas.microsoft.com/office/drawing/2014/main" id="{23351E2B-2AE4-4D07-8212-4C3745DC8D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79127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degree of effect of ethylene depend on</a:t>
            </a:r>
          </a:p>
        </p:txBody>
      </p:sp>
      <p:sp>
        <p:nvSpPr>
          <p:cNvPr id="3" name="Content Placeholder 2"/>
          <p:cNvSpPr>
            <a:spLocks noGrp="1"/>
          </p:cNvSpPr>
          <p:nvPr>
            <p:ph idx="1"/>
          </p:nvPr>
        </p:nvSpPr>
        <p:spPr/>
        <p:txBody>
          <a:bodyPr/>
          <a:lstStyle/>
          <a:p>
            <a:r>
              <a:rPr lang="en-US" dirty="0"/>
              <a:t>Concentration of ethylene</a:t>
            </a:r>
          </a:p>
          <a:p>
            <a:r>
              <a:rPr lang="en-US" dirty="0"/>
              <a:t>Length of exposure</a:t>
            </a:r>
          </a:p>
          <a:p>
            <a:r>
              <a:rPr lang="en-US" dirty="0"/>
              <a:t>temperature of the commodity</a:t>
            </a:r>
          </a:p>
          <a:p>
            <a:endParaRPr lang="en-US" dirty="0"/>
          </a:p>
          <a:p>
            <a:pPr marL="0" indent="0">
              <a:buNone/>
            </a:pPr>
            <a:r>
              <a:rPr lang="en-US" dirty="0"/>
              <a:t>Therefore,</a:t>
            </a:r>
          </a:p>
          <a:p>
            <a:pPr marL="0" indent="0">
              <a:buNone/>
            </a:pPr>
            <a:r>
              <a:rPr lang="en-US" b="1" dirty="0">
                <a:solidFill>
                  <a:schemeClr val="bg1"/>
                </a:solidFill>
              </a:rPr>
              <a:t>Pre</a:t>
            </a:r>
            <a:r>
              <a:rPr lang="en-US" dirty="0">
                <a:solidFill>
                  <a:srgbClr val="7030A0"/>
                </a:solidFill>
              </a:rPr>
              <a:t> harvesting factors and </a:t>
            </a:r>
            <a:r>
              <a:rPr lang="en-US" b="1" dirty="0">
                <a:solidFill>
                  <a:schemeClr val="bg1"/>
                </a:solidFill>
              </a:rPr>
              <a:t>post</a:t>
            </a:r>
            <a:r>
              <a:rPr lang="en-US" dirty="0">
                <a:solidFill>
                  <a:srgbClr val="7030A0"/>
                </a:solidFill>
              </a:rPr>
              <a:t> harvesting factors are important</a:t>
            </a:r>
          </a:p>
        </p:txBody>
      </p:sp>
      <p:pic>
        <p:nvPicPr>
          <p:cNvPr id="4" name="Recorded Sound">
            <a:hlinkClick r:id="" action="ppaction://media"/>
            <a:extLst>
              <a:ext uri="{FF2B5EF4-FFF2-40B4-BE49-F238E27FC236}">
                <a16:creationId xmlns:a16="http://schemas.microsoft.com/office/drawing/2014/main" id="{5D849E5F-4996-4765-BA8B-36175CDF60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65379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br>
              <a:rPr lang="en-US" dirty="0">
                <a:solidFill>
                  <a:schemeClr val="tx1"/>
                </a:solidFill>
              </a:rPr>
            </a:br>
            <a:r>
              <a:rPr lang="en-US" sz="3600" b="1" dirty="0">
                <a:solidFill>
                  <a:srgbClr val="C00000"/>
                </a:solidFill>
              </a:rPr>
              <a:t>How to manipulate the effect of </a:t>
            </a:r>
            <a:r>
              <a:rPr lang="en-US" sz="3600" b="1" dirty="0" err="1">
                <a:solidFill>
                  <a:srgbClr val="C00000"/>
                </a:solidFill>
              </a:rPr>
              <a:t>C</a:t>
            </a:r>
            <a:r>
              <a:rPr lang="en-US" sz="3600" b="1" baseline="-25000" dirty="0" err="1">
                <a:solidFill>
                  <a:srgbClr val="C00000"/>
                </a:solidFill>
              </a:rPr>
              <a:t>2</a:t>
            </a:r>
            <a:r>
              <a:rPr lang="en-US" sz="3600" b="1" baseline="-25000" dirty="0">
                <a:solidFill>
                  <a:srgbClr val="C00000"/>
                </a:solidFill>
              </a:rPr>
              <a:t> </a:t>
            </a:r>
            <a:r>
              <a:rPr lang="en-US" sz="3600" b="1" dirty="0" err="1">
                <a:solidFill>
                  <a:srgbClr val="C00000"/>
                </a:solidFill>
              </a:rPr>
              <a:t>H</a:t>
            </a:r>
            <a:r>
              <a:rPr lang="en-US" sz="3600" b="1" baseline="-25000" dirty="0" err="1">
                <a:solidFill>
                  <a:srgbClr val="C00000"/>
                </a:solidFill>
              </a:rPr>
              <a:t>4</a:t>
            </a:r>
            <a:br>
              <a:rPr lang="en-US" sz="3600" b="1" baseline="-25000" dirty="0">
                <a:solidFill>
                  <a:schemeClr val="tx1"/>
                </a:solidFill>
              </a:rPr>
            </a:br>
            <a:endParaRPr lang="en-US" sz="3600" b="1" dirty="0"/>
          </a:p>
        </p:txBody>
      </p:sp>
      <p:sp>
        <p:nvSpPr>
          <p:cNvPr id="3" name="Content Placeholder 2"/>
          <p:cNvSpPr>
            <a:spLocks noGrp="1"/>
          </p:cNvSpPr>
          <p:nvPr>
            <p:ph idx="1"/>
          </p:nvPr>
        </p:nvSpPr>
        <p:spPr>
          <a:xfrm>
            <a:off x="457200" y="1094510"/>
            <a:ext cx="8229600" cy="5031654"/>
          </a:xfrm>
        </p:spPr>
        <p:txBody>
          <a:bodyPr>
            <a:normAutofit/>
          </a:bodyPr>
          <a:lstStyle/>
          <a:p>
            <a:r>
              <a:rPr lang="en-US" sz="3600" dirty="0"/>
              <a:t>Harvesting at correct maturity</a:t>
            </a:r>
          </a:p>
          <a:p>
            <a:r>
              <a:rPr lang="en-US" sz="3600" dirty="0"/>
              <a:t>Avoid exposure to temperature and sunlight </a:t>
            </a:r>
          </a:p>
          <a:p>
            <a:r>
              <a:rPr lang="en-US" sz="3600" dirty="0"/>
              <a:t>Mechanical damages should be reduced</a:t>
            </a:r>
          </a:p>
          <a:p>
            <a:r>
              <a:rPr lang="en-US" sz="3600" dirty="0"/>
              <a:t>Proper packing</a:t>
            </a:r>
          </a:p>
          <a:p>
            <a:pPr marL="0" indent="0">
              <a:buNone/>
            </a:pPr>
            <a:r>
              <a:rPr lang="en-US" sz="3600" b="1" dirty="0">
                <a:solidFill>
                  <a:srgbClr val="7030A0"/>
                </a:solidFill>
              </a:rPr>
              <a:t>Ethylene is synthesized within plant cells under certain conditions. </a:t>
            </a:r>
          </a:p>
        </p:txBody>
      </p:sp>
      <p:pic>
        <p:nvPicPr>
          <p:cNvPr id="4" name="Recorded Sound">
            <a:hlinkClick r:id="" action="ppaction://media"/>
            <a:extLst>
              <a:ext uri="{FF2B5EF4-FFF2-40B4-BE49-F238E27FC236}">
                <a16:creationId xmlns:a16="http://schemas.microsoft.com/office/drawing/2014/main" id="{F8664A81-E5F2-4474-A61F-FCE8943F88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40518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5400" baseline="-25000" dirty="0">
                <a:solidFill>
                  <a:srgbClr val="C00000"/>
                </a:solidFill>
              </a:rPr>
              <a:t>biosynthesis  of ethylene</a:t>
            </a:r>
            <a:br>
              <a:rPr lang="en-US" sz="5400" baseline="-25000" dirty="0">
                <a:solidFill>
                  <a:schemeClr val="tx1"/>
                </a:solidFill>
              </a:rPr>
            </a:br>
            <a:endParaRPr lang="en-US" sz="5400" dirty="0"/>
          </a:p>
        </p:txBody>
      </p:sp>
      <p:sp>
        <p:nvSpPr>
          <p:cNvPr id="3" name="Content Placeholder 2"/>
          <p:cNvSpPr>
            <a:spLocks noGrp="1"/>
          </p:cNvSpPr>
          <p:nvPr>
            <p:ph idx="1"/>
          </p:nvPr>
        </p:nvSpPr>
        <p:spPr>
          <a:xfrm>
            <a:off x="457200" y="838200"/>
            <a:ext cx="8229600" cy="5287963"/>
          </a:xfrm>
        </p:spPr>
        <p:txBody>
          <a:bodyPr/>
          <a:lstStyle/>
          <a:p>
            <a:pPr marL="0" indent="0">
              <a:buNone/>
            </a:pPr>
            <a:r>
              <a:rPr lang="en-US" dirty="0"/>
              <a:t>Synthesis of ethylene Involve with :</a:t>
            </a:r>
          </a:p>
          <a:p>
            <a:r>
              <a:rPr lang="en-US" sz="2800" dirty="0" err="1"/>
              <a:t>Sulpher</a:t>
            </a:r>
            <a:r>
              <a:rPr lang="en-US" sz="2800" dirty="0"/>
              <a:t> containing amino acid known as  Methionine</a:t>
            </a:r>
          </a:p>
          <a:p>
            <a:r>
              <a:rPr lang="en-US" sz="2800" dirty="0"/>
              <a:t>Enzymes</a:t>
            </a:r>
          </a:p>
          <a:p>
            <a:r>
              <a:rPr lang="en-US" sz="2800" dirty="0"/>
              <a:t>Oxygen</a:t>
            </a:r>
          </a:p>
          <a:p>
            <a:r>
              <a:rPr lang="en-US" sz="2800" dirty="0"/>
              <a:t>Energy -  ATP</a:t>
            </a:r>
          </a:p>
          <a:p>
            <a:pPr marL="0" indent="0">
              <a:buNone/>
            </a:pPr>
            <a:endParaRPr lang="en-US" dirty="0"/>
          </a:p>
          <a:p>
            <a:pPr marL="0" indent="0">
              <a:buNone/>
            </a:pPr>
            <a:r>
              <a:rPr lang="en-US" b="1" dirty="0">
                <a:solidFill>
                  <a:schemeClr val="bg1"/>
                </a:solidFill>
              </a:rPr>
              <a:t>When the above requirements are fulfilled ethylene is automatically produced in plant parts.</a:t>
            </a:r>
          </a:p>
        </p:txBody>
      </p:sp>
      <p:pic>
        <p:nvPicPr>
          <p:cNvPr id="4" name="Recorded Sound">
            <a:hlinkClick r:id="" action="ppaction://media"/>
            <a:extLst>
              <a:ext uri="{FF2B5EF4-FFF2-40B4-BE49-F238E27FC236}">
                <a16:creationId xmlns:a16="http://schemas.microsoft.com/office/drawing/2014/main" id="{9CCD0F5F-E8EF-4F49-B24B-B4C322BA21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89918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TotalTime>
  <Words>683</Words>
  <Application>Microsoft Office PowerPoint</Application>
  <PresentationFormat>On-screen Show (4:3)</PresentationFormat>
  <Paragraphs>138</Paragraphs>
  <Slides>21</Slides>
  <Notes>0</Notes>
  <HiddenSlides>0</HiddenSlides>
  <MMClips>20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Lesson 3</vt:lpstr>
      <vt:lpstr>Learning objectives</vt:lpstr>
      <vt:lpstr>Learning outcome</vt:lpstr>
      <vt:lpstr> What is Ethylene - C2 H4  </vt:lpstr>
      <vt:lpstr>PowerPoint Presentation</vt:lpstr>
      <vt:lpstr>Factors affecting Ethylene production .</vt:lpstr>
      <vt:lpstr>The degree of effect of ethylene depend on</vt:lpstr>
      <vt:lpstr> How to manipulate the effect of C2 H4 </vt:lpstr>
      <vt:lpstr>biosynthesis  of ethylene </vt:lpstr>
      <vt:lpstr>PowerPoint Presentation</vt:lpstr>
      <vt:lpstr>PowerPoint Presentation</vt:lpstr>
      <vt:lpstr>Ethylene production is disturbed by Polyamine </vt:lpstr>
      <vt:lpstr>There are 4 major poly amines. </vt:lpstr>
      <vt:lpstr>Though ethylene is useful in fruit cultivation there are some Deleterious effects too. For example……</vt:lpstr>
      <vt:lpstr>The effect of ethylene can be controlled by</vt:lpstr>
      <vt:lpstr>Storage under "controlled atmosphere"</vt:lpstr>
      <vt:lpstr>"Modified atmosphere"</vt:lpstr>
      <vt:lpstr>Under these special storage conditions </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Ethylene - C2 H4</dc:title>
  <dc:creator>User</dc:creator>
  <cp:lastModifiedBy>Sujatha Weerasinghe</cp:lastModifiedBy>
  <cp:revision>47</cp:revision>
  <dcterms:created xsi:type="dcterms:W3CDTF">2017-04-25T04:04:39Z</dcterms:created>
  <dcterms:modified xsi:type="dcterms:W3CDTF">2020-06-06T05:10:03Z</dcterms:modified>
</cp:coreProperties>
</file>