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24"/>
  </p:notesMasterIdLst>
  <p:handoutMasterIdLst>
    <p:handoutMasterId r:id="rId25"/>
  </p:handoutMasterIdLst>
  <p:sldIdLst>
    <p:sldId id="278" r:id="rId2"/>
    <p:sldId id="316" r:id="rId3"/>
    <p:sldId id="317" r:id="rId4"/>
    <p:sldId id="308" r:id="rId5"/>
    <p:sldId id="294" r:id="rId6"/>
    <p:sldId id="295" r:id="rId7"/>
    <p:sldId id="313" r:id="rId8"/>
    <p:sldId id="296" r:id="rId9"/>
    <p:sldId id="312" r:id="rId10"/>
    <p:sldId id="314" r:id="rId11"/>
    <p:sldId id="297" r:id="rId12"/>
    <p:sldId id="298" r:id="rId13"/>
    <p:sldId id="299" r:id="rId14"/>
    <p:sldId id="300" r:id="rId15"/>
    <p:sldId id="284" r:id="rId16"/>
    <p:sldId id="285" r:id="rId17"/>
    <p:sldId id="289" r:id="rId18"/>
    <p:sldId id="291" r:id="rId19"/>
    <p:sldId id="293" r:id="rId20"/>
    <p:sldId id="306" r:id="rId21"/>
    <p:sldId id="315" r:id="rId22"/>
    <p:sldId id="307" r:id="rId23"/>
  </p:sldIdLst>
  <p:sldSz cx="9144000" cy="6858000" type="screen4x3"/>
  <p:notesSz cx="6953250" cy="923448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CCE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howGuides="1">
      <p:cViewPr varScale="1">
        <p:scale>
          <a:sx n="64" d="100"/>
          <a:sy n="64" d="100"/>
        </p:scale>
        <p:origin x="1268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C5E39682-4A43-4CEA-A04B-BEBFA3DE9B4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01" tIns="46250" rIns="92501" bIns="46250" numCol="1" anchor="t" anchorCtr="0" compatLnSpc="1">
            <a:prstTxWarp prst="textNoShape">
              <a:avLst/>
            </a:prstTxWarp>
          </a:bodyPr>
          <a:lstStyle>
            <a:lvl1pPr algn="l" defTabSz="925513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1C5F037B-1A1A-4474-8AA3-B78B088CF5D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40175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01" tIns="46250" rIns="92501" bIns="46250" numCol="1" anchor="t" anchorCtr="0" compatLnSpc="1">
            <a:prstTxWarp prst="textNoShape">
              <a:avLst/>
            </a:prstTxWarp>
          </a:bodyPr>
          <a:lstStyle>
            <a:lvl1pPr algn="r" defTabSz="925513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2" name="Rectangle 4">
            <a:extLst>
              <a:ext uri="{FF2B5EF4-FFF2-40B4-BE49-F238E27FC236}">
                <a16:creationId xmlns:a16="http://schemas.microsoft.com/office/drawing/2014/main" id="{45534743-093F-427B-964A-8ADA449598E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252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01" tIns="46250" rIns="92501" bIns="46250" numCol="1" anchor="b" anchorCtr="0" compatLnSpc="1">
            <a:prstTxWarp prst="textNoShape">
              <a:avLst/>
            </a:prstTxWarp>
          </a:bodyPr>
          <a:lstStyle>
            <a:lvl1pPr algn="l" defTabSz="925513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3" name="Rectangle 5">
            <a:extLst>
              <a:ext uri="{FF2B5EF4-FFF2-40B4-BE49-F238E27FC236}">
                <a16:creationId xmlns:a16="http://schemas.microsoft.com/office/drawing/2014/main" id="{330536A0-6672-43D2-9E38-7ECA4015F8B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40175" y="877252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01" tIns="46250" rIns="92501" bIns="46250" numCol="1" anchor="b" anchorCtr="0" compatLnSpc="1">
            <a:prstTxWarp prst="textNoShape">
              <a:avLst/>
            </a:prstTxWarp>
          </a:bodyPr>
          <a:lstStyle>
            <a:lvl1pPr algn="r" defTabSz="925513" eaLnBrk="1" hangingPunct="1">
              <a:defRPr sz="1200" smtClean="0"/>
            </a:lvl1pPr>
          </a:lstStyle>
          <a:p>
            <a:pPr>
              <a:defRPr/>
            </a:pPr>
            <a:fld id="{9178EEDF-10D7-4156-8193-4882EAB3E6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18A31F-6FAD-4478-B17C-C8F2941B00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30AD5A-6646-4C62-81FE-9CD2558660A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38588" y="0"/>
            <a:ext cx="30130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1D7BC96-F348-4FCC-9689-DF6180733CF7}" type="datetimeFigureOut">
              <a:rPr lang="en-US"/>
              <a:pPr>
                <a:defRPr/>
              </a:pPr>
              <a:t>6/5/2020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4AF9817-0133-46F1-B0F4-6A3DD21F96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1ADE708-50AF-4E57-963C-0967895CBC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5325" y="4386263"/>
            <a:ext cx="5562600" cy="4156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717CA9-C8F7-44B1-8713-9B22AF699CC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770938"/>
            <a:ext cx="3013075" cy="461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D5776-880E-41D1-A4FF-6A29188A2C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38588" y="8770938"/>
            <a:ext cx="3013075" cy="46196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A6A2E5EF-BEB9-4E53-9143-B007CEB84A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4E73C5D1-9043-4BE6-9A5E-A9B5F981EA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9A50D6A-C730-4B7E-A874-F3ABB9704B5F}" type="slidenum">
              <a:rPr lang="nl-NL" altLang="en-US" sz="1200">
                <a:latin typeface="Arial" panose="020B0604020202020204" pitchFamily="34" charset="0"/>
                <a:ea typeface="MS PGothic" panose="020B0600070205080204" pitchFamily="34" charset="-128"/>
              </a:rPr>
              <a:pPr eaLnBrk="1" hangingPunct="1"/>
              <a:t>9</a:t>
            </a:fld>
            <a:endParaRPr lang="nl-NL" altLang="en-US" sz="120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4B7F18B3-012C-41B4-B036-2D58C9F22C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8400" y="693738"/>
            <a:ext cx="4616450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CA93AAC7-8C0F-4A7D-8135-75C1D07116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95325" y="4386263"/>
            <a:ext cx="5562600" cy="4154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82B49-FE19-4A3E-A2A9-0E603DFA3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3CA6DE-50E8-47A8-8107-A1D261D38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5F90E-AB02-4F5E-9D11-63F044109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77579-5C04-4083-8A52-45BF58E1A7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1187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5AF379-09DB-415A-A364-8D3D9F883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42EB2-094F-4F1D-AF25-9A37DC71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EBE71-2366-412D-B06F-2988B79C8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FE61A-3D44-49F6-93BB-85E36A1980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039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95026D-8EBB-4B6B-ADDD-E02F36D10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F1AC12-1BAA-4039-9987-3F224C81A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AE3F6-A324-465D-B2DF-AC79E1CCA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78E54-1578-46A0-94C6-4B69596AF0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668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01898-CA65-4435-ABA1-72EF8E1DA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A57F6-169A-4A1C-8AB0-A618721FF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E9FE9-E3AE-441B-BF50-A8A8DCDB8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90621-0A4B-48FC-A20A-9ED483863C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908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5A62D-2FFA-4D92-A69E-4CA7B6E2E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58947-18C4-4F0D-B55E-99F51358B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0E5EF-FF5B-4D1B-BFBD-AF2DCE0EA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93181-C785-466D-A6FD-CDAB291B92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4789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49BF311-392A-44BB-AC4F-BD038D327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3F05A4-2369-406D-8C6A-082EE2ABB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A064A26-7138-4547-8CF2-F20E79089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D5C0A-B859-4722-9A53-6458ADADF5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1911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99AE169-9E34-4EC6-B79A-462F13D80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7198B81-E826-4A14-AA9C-C7436B699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F59A6E5-F071-485F-8987-564AB2B13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6A364-EF11-463E-9A1B-ECD151E4B3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6055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D7DBE1C-A087-4297-9829-E6A0A61F3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18959F6-2EB1-4EDE-85F7-4470FBA80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AF1E803-69A8-409E-B9DF-84D2A8431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A8625-569F-4421-BA0C-BD384F5E27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1319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1E05607-4143-4B16-ADEA-F71C40E30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9C6CE49-5B43-4DF7-893B-F1DCE7BF9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FFF122F-3E31-4D60-8CCB-6C2C237CA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11DCA-94FB-4F95-AA36-3278BF0A1A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2645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FA8A9CB-DCB9-4D42-BF57-7206212FA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36A8EC4-8469-4115-8B28-0F8819DB8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0F776D1-1715-4A98-A708-662FBD375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6E01B-89FE-44AC-A4F9-945DBD6DAE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9317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0B87051-C41B-4B2D-870D-9ECEA2B58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F72B8CF-0FFE-437D-88CA-3E0989104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F7E1580-C226-4BB5-A136-33AAB3349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3A242-8D73-41FD-A9CE-A66338B8FA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3004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2A1970B-ED1C-4AA4-8A2C-218D6F7D42D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89C76CE-B9B0-478C-900A-9951465274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C9B3EE-FAA3-4603-8A27-76A91B5BE6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D4BBE-B09A-4146-8F6C-5D9D4CD930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7A035-380B-41A5-84CB-742F4DAB09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9877146-5006-4E88-A818-7F3E4E8EF5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ECB5DCB-7C49-4BCE-B21A-F33044CF4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30163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4F487D2-51F8-433B-B8F3-1E7389678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0" y="2036763"/>
            <a:ext cx="5791200" cy="1163637"/>
          </a:xfrm>
          <a:effectLst>
            <a:outerShdw dist="53882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/>
            <a:r>
              <a:rPr lang="en-US" altLang="en-US" sz="6000" b="1">
                <a:solidFill>
                  <a:srgbClr val="00FFFF"/>
                </a:solidFill>
                <a:latin typeface="Helvetica" panose="020B0604020202020204" pitchFamily="34" charset="0"/>
              </a:rPr>
              <a:t>Fruit Ripening</a:t>
            </a:r>
            <a:endParaRPr lang="en-US" altLang="en-US" sz="6000">
              <a:solidFill>
                <a:srgbClr val="00FFFF"/>
              </a:solidFill>
              <a:latin typeface="Helvetica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93592ED-697B-47EF-8FDF-26E2331A20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D567A021-3C43-47F4-9764-73043181E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br>
              <a:rPr lang="en-US" altLang="en-US" sz="3600"/>
            </a:br>
            <a:r>
              <a:rPr lang="en-US" altLang="en-US" sz="3600">
                <a:solidFill>
                  <a:srgbClr val="C00000"/>
                </a:solidFill>
              </a:rPr>
              <a:t>Climacteric fruits can be subjected for artificial fruit ripening </a:t>
            </a:r>
            <a:br>
              <a:rPr lang="en-US" altLang="en-US" sz="3600">
                <a:solidFill>
                  <a:srgbClr val="C00000"/>
                </a:solidFill>
              </a:rPr>
            </a:br>
            <a:endParaRPr lang="en-US" altLang="en-US" sz="3600">
              <a:solidFill>
                <a:srgbClr val="C00000"/>
              </a:solidFill>
            </a:endParaRPr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018399BF-4527-498B-B805-2BFF07A8B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/>
              <a:t>There are several natural and chemical methods. However, chemical application is the commonly practicing method. Therefore ,let us consider the methods of artificial fruit ripening in detail.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ABDAEC6-2C83-4B11-8701-55A4675C71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2">
            <a:extLst>
              <a:ext uri="{FF2B5EF4-FFF2-40B4-BE49-F238E27FC236}">
                <a16:creationId xmlns:a16="http://schemas.microsoft.com/office/drawing/2014/main" id="{F27779C4-1375-47C6-BEDA-08F5DAD4B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800" b="1">
                <a:solidFill>
                  <a:srgbClr val="C00000"/>
                </a:solidFill>
              </a:rPr>
              <a:t>Do we need artificial ripening?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280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800" b="1">
                <a:solidFill>
                  <a:srgbClr val="0070C0"/>
                </a:solidFill>
              </a:rPr>
              <a:t>Problems related to natural ripening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800"/>
              <a:t>	Relatively longer duration for ripening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800"/>
              <a:t>	Higher moisture loss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800"/>
              <a:t>	External appearance can be poor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800"/>
              <a:t>	Higher level of postharvest diseases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800"/>
              <a:t>	Eventually higher postharvest loss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800"/>
              <a:t>	Program ripening is not possible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2800"/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2800"/>
          </a:p>
        </p:txBody>
      </p:sp>
      <p:pic>
        <p:nvPicPr>
          <p:cNvPr id="15363" name="Picture 4" descr="Papaya">
            <a:extLst>
              <a:ext uri="{FF2B5EF4-FFF2-40B4-BE49-F238E27FC236}">
                <a16:creationId xmlns:a16="http://schemas.microsoft.com/office/drawing/2014/main" id="{DB03A963-0077-4F9E-B82B-559FFBAC5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" t="11060" r="17062" b="5991"/>
          <a:stretch>
            <a:fillRect/>
          </a:stretch>
        </p:blipFill>
        <p:spPr bwMode="auto">
          <a:xfrm>
            <a:off x="6629400" y="914400"/>
            <a:ext cx="22098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 descr="Mango 1">
            <a:extLst>
              <a:ext uri="{FF2B5EF4-FFF2-40B4-BE49-F238E27FC236}">
                <a16:creationId xmlns:a16="http://schemas.microsoft.com/office/drawing/2014/main" id="{BA5CBE0F-53E8-40EA-99B8-49812C9E1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99"/>
          <a:stretch>
            <a:fillRect/>
          </a:stretch>
        </p:blipFill>
        <p:spPr bwMode="auto">
          <a:xfrm>
            <a:off x="6629400" y="44958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7" descr="avocado-image1829397">
            <a:extLst>
              <a:ext uri="{FF2B5EF4-FFF2-40B4-BE49-F238E27FC236}">
                <a16:creationId xmlns:a16="http://schemas.microsoft.com/office/drawing/2014/main" id="{038993BC-A460-4D74-B61C-EBCEB6549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819400"/>
            <a:ext cx="2209800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5" descr="1157559506t00eQV">
            <a:extLst>
              <a:ext uri="{FF2B5EF4-FFF2-40B4-BE49-F238E27FC236}">
                <a16:creationId xmlns:a16="http://schemas.microsoft.com/office/drawing/2014/main" id="{34C54E44-804C-496B-8A0C-A0A5BB53F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181600"/>
            <a:ext cx="22098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3" descr="full_banana_crownrot1">
            <a:extLst>
              <a:ext uri="{FF2B5EF4-FFF2-40B4-BE49-F238E27FC236}">
                <a16:creationId xmlns:a16="http://schemas.microsoft.com/office/drawing/2014/main" id="{1E68E7AD-F1C4-4D0F-994B-2AC9B8139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029200"/>
            <a:ext cx="26971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E92AF98-87C8-4475-8B45-53D8BCE29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67F2BFAC-C7A7-4BD7-A4E9-DE797F7EF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800" b="1">
                <a:solidFill>
                  <a:srgbClr val="C00000"/>
                </a:solidFill>
              </a:rPr>
              <a:t>Methods of artificial ripening</a:t>
            </a:r>
          </a:p>
          <a:p>
            <a:pPr eaLnBrk="1" hangingPunct="1"/>
            <a:r>
              <a:rPr lang="en-US" altLang="en-US" sz="2800" b="1">
                <a:solidFill>
                  <a:srgbClr val="C00000"/>
                </a:solidFill>
              </a:rPr>
              <a:t>	</a:t>
            </a:r>
            <a:r>
              <a:rPr lang="en-US" altLang="en-US" sz="2800" b="1">
                <a:solidFill>
                  <a:srgbClr val="002060"/>
                </a:solidFill>
              </a:rPr>
              <a:t>Ethylene  gas (not available)</a:t>
            </a:r>
          </a:p>
          <a:p>
            <a:pPr eaLnBrk="1" hangingPunct="1"/>
            <a:r>
              <a:rPr lang="en-US" altLang="en-US" sz="2800"/>
              <a:t>	Smoking</a:t>
            </a:r>
          </a:p>
          <a:p>
            <a:pPr eaLnBrk="1" hangingPunct="1"/>
            <a:r>
              <a:rPr lang="en-US" altLang="en-US" sz="2800"/>
              <a:t>	Wilted leaves</a:t>
            </a:r>
          </a:p>
          <a:p>
            <a:pPr eaLnBrk="1" hangingPunct="1"/>
            <a:r>
              <a:rPr lang="en-US" altLang="en-US" sz="2800"/>
              <a:t>	Calcium carbide</a:t>
            </a:r>
          </a:p>
          <a:p>
            <a:pPr eaLnBrk="1" hangingPunct="1"/>
            <a:r>
              <a:rPr lang="en-US" altLang="en-US" sz="2800"/>
              <a:t>	Ethral (</a:t>
            </a:r>
            <a:r>
              <a:rPr lang="en-US" altLang="en-US" sz="2400"/>
              <a:t>2-Chloroethyl-phosphonic acid</a:t>
            </a:r>
            <a:r>
              <a:rPr lang="en-US" altLang="en-US" sz="2800"/>
              <a:t>)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800"/>
              <a:t>	Bio ethylene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800" b="1">
                <a:solidFill>
                  <a:srgbClr val="C00000"/>
                </a:solidFill>
              </a:rPr>
              <a:t>Ethral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800"/>
              <a:t>	Very cheap source of ethylene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800"/>
              <a:t>	Freely available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800"/>
              <a:t>	No toxic effect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28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6B6F60-950F-42BC-8C98-BC23CBDBC8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E65D9A6B-E83E-4B97-8BA2-E78D88E75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9436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/>
              <a:t>Commonly using chemical  of ethyral  can be applied in following method.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240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/>
              <a:t>Ethral				Ethylene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/>
              <a:t>pH 3.5				pH 5.5&lt;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240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Method of application: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/>
              <a:t>	Dipping and spraying </a:t>
            </a:r>
            <a:r>
              <a:rPr lang="en-US" altLang="en-US" sz="2400">
                <a:solidFill>
                  <a:srgbClr val="FF0000"/>
                </a:solidFill>
              </a:rPr>
              <a:t>??(Possibility of having contaminants)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>
                <a:solidFill>
                  <a:srgbClr val="FF0000"/>
                </a:solidFill>
              </a:rPr>
              <a:t>	</a:t>
            </a:r>
            <a:r>
              <a:rPr lang="en-US" altLang="en-US" sz="2400"/>
              <a:t>Gaseous form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240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Method to evolve gas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/>
              <a:t>	</a:t>
            </a:r>
            <a:r>
              <a:rPr lang="en-US" altLang="en-US" sz="2400" b="1">
                <a:solidFill>
                  <a:srgbClr val="0070C0"/>
                </a:solidFill>
              </a:rPr>
              <a:t>1 ml Ethral / L water	3 – 5 ml / ft</a:t>
            </a:r>
            <a:r>
              <a:rPr lang="en-US" altLang="en-US" sz="2400" b="1" baseline="30000">
                <a:solidFill>
                  <a:srgbClr val="0070C0"/>
                </a:solidFill>
              </a:rPr>
              <a:t>3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b="1">
                <a:solidFill>
                  <a:srgbClr val="0070C0"/>
                </a:solidFill>
              </a:rPr>
              <a:t>	10g Lime / L water		3 – 5 ml /ft</a:t>
            </a:r>
            <a:r>
              <a:rPr lang="en-US" altLang="en-US" sz="2400" b="1" baseline="3000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A1380C35-582B-4C9C-A7B9-2EFA585B6B76}"/>
              </a:ext>
            </a:extLst>
          </p:cNvPr>
          <p:cNvSpPr/>
          <p:nvPr/>
        </p:nvSpPr>
        <p:spPr>
          <a:xfrm>
            <a:off x="1752600" y="2057400"/>
            <a:ext cx="22860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5C1A6F-FA4D-4662-AF7E-9D56BA1388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18F71-412A-4403-9265-8249A4677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33400"/>
            <a:ext cx="8534400" cy="59436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srgbClr val="C00000"/>
                </a:solidFill>
              </a:rPr>
              <a:t>Commercial use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/>
              <a:t>					6	Volume:  5 X 5 X 6 =  ft</a:t>
            </a:r>
            <a:r>
              <a:rPr lang="en-US" sz="2400" baseline="30000" dirty="0"/>
              <a:t>3</a:t>
            </a:r>
            <a:r>
              <a:rPr lang="en-US" sz="2400" dirty="0"/>
              <a:t>150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/>
              <a:t>						Diluted </a:t>
            </a:r>
            <a:r>
              <a:rPr lang="en-US" sz="2400" dirty="0" err="1"/>
              <a:t>Ethral</a:t>
            </a:r>
            <a:r>
              <a:rPr lang="en-US" sz="2400" dirty="0"/>
              <a:t>:    ml </a:t>
            </a:r>
            <a:r>
              <a:rPr lang="en-US" sz="2400"/>
              <a:t>	600</a:t>
            </a:r>
            <a:r>
              <a:rPr lang="en-US" sz="2400" dirty="0"/>
              <a:t>				</a:t>
            </a:r>
            <a:r>
              <a:rPr lang="en-US" sz="2400"/>
              <a:t>		Lime</a:t>
            </a:r>
            <a:r>
              <a:rPr lang="en-US" sz="2400" dirty="0"/>
              <a:t>:   </a:t>
            </a:r>
            <a:r>
              <a:rPr lang="en-US" sz="2400"/>
              <a:t>ml 600</a:t>
            </a:r>
            <a:endParaRPr lang="en-US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/>
              <a:t>					5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/>
              <a:t>			5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/>
              <a:t>Place </a:t>
            </a:r>
            <a:r>
              <a:rPr lang="en-US" sz="2400" dirty="0" err="1"/>
              <a:t>Ethral</a:t>
            </a:r>
            <a:r>
              <a:rPr lang="en-US" sz="2400" dirty="0"/>
              <a:t> in a container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/>
              <a:t>Pack fruits in the container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/>
              <a:t>Pour lime on to </a:t>
            </a:r>
            <a:r>
              <a:rPr lang="en-US" sz="2400" dirty="0" err="1"/>
              <a:t>Ethral</a:t>
            </a:r>
            <a:endParaRPr lang="en-US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/>
              <a:t>Leave the system close for 24 h and then ventilate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/>
              <a:t>Fruits will ready to eat within another 3 to 4 days time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934A579E-5543-4779-B8F6-1BEB1AC8314C}"/>
              </a:ext>
            </a:extLst>
          </p:cNvPr>
          <p:cNvSpPr/>
          <p:nvPr/>
        </p:nvSpPr>
        <p:spPr>
          <a:xfrm>
            <a:off x="1676400" y="914400"/>
            <a:ext cx="2286000" cy="289560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18436" name="Picture 5">
            <a:extLst>
              <a:ext uri="{FF2B5EF4-FFF2-40B4-BE49-F238E27FC236}">
                <a16:creationId xmlns:a16="http://schemas.microsoft.com/office/drawing/2014/main" id="{4EF52628-EFC4-426D-A42B-8360686B7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657600"/>
            <a:ext cx="270351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0C409B-11BA-42A0-A9F2-26634161B9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7A074FA5-82CE-4688-BFD3-28D3A8ACC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81000"/>
            <a:ext cx="7772400" cy="3124200"/>
          </a:xfrm>
        </p:spPr>
        <p:txBody>
          <a:bodyPr/>
          <a:lstStyle/>
          <a:p>
            <a:pPr algn="l" eaLnBrk="1" hangingPunct="1"/>
            <a:r>
              <a:rPr lang="en-US" altLang="en-US" sz="2400" b="1">
                <a:latin typeface="Helvetica" panose="020B0604020202020204" pitchFamily="34" charset="0"/>
              </a:rPr>
              <a:t>Commonly using another chemical is Calcium Carbide. However this chemical should be applied strictly following the correct technique. There is a chemical reaction taken place as follows.</a:t>
            </a:r>
            <a:br>
              <a:rPr lang="en-US" altLang="en-US" sz="2400" b="1">
                <a:latin typeface="Helvetica" panose="020B0604020202020204" pitchFamily="34" charset="0"/>
              </a:rPr>
            </a:br>
            <a:r>
              <a:rPr lang="en-US" altLang="en-US" sz="2400" b="1">
                <a:solidFill>
                  <a:srgbClr val="C00000"/>
                </a:solidFill>
                <a:latin typeface="Helvetica" panose="020B0604020202020204" pitchFamily="34" charset="0"/>
              </a:rPr>
              <a:t>CaC</a:t>
            </a:r>
            <a:r>
              <a:rPr lang="en-US" altLang="en-US" sz="2400" b="1" baseline="-25000">
                <a:solidFill>
                  <a:srgbClr val="C00000"/>
                </a:solidFill>
                <a:latin typeface="Helvetica" panose="020B0604020202020204" pitchFamily="34" charset="0"/>
              </a:rPr>
              <a:t>2</a:t>
            </a:r>
            <a:r>
              <a:rPr lang="en-US" altLang="en-US" sz="2400" b="1">
                <a:solidFill>
                  <a:srgbClr val="C00000"/>
                </a:solidFill>
                <a:latin typeface="Helvetica" panose="020B0604020202020204" pitchFamily="34" charset="0"/>
              </a:rPr>
              <a:t> + H</a:t>
            </a:r>
            <a:r>
              <a:rPr lang="en-US" altLang="en-US" sz="2400" b="1" baseline="-25000">
                <a:solidFill>
                  <a:srgbClr val="C00000"/>
                </a:solidFill>
                <a:latin typeface="Helvetica" panose="020B0604020202020204" pitchFamily="34" charset="0"/>
              </a:rPr>
              <a:t>2</a:t>
            </a:r>
            <a:r>
              <a:rPr lang="en-US" altLang="en-US" sz="2400" b="1">
                <a:solidFill>
                  <a:srgbClr val="C00000"/>
                </a:solidFill>
                <a:latin typeface="Helvetica" panose="020B0604020202020204" pitchFamily="34" charset="0"/>
              </a:rPr>
              <a:t>O             C</a:t>
            </a:r>
            <a:r>
              <a:rPr lang="en-US" altLang="en-US" sz="2400" b="1" baseline="-25000">
                <a:solidFill>
                  <a:srgbClr val="C00000"/>
                </a:solidFill>
                <a:latin typeface="Helvetica" panose="020B0604020202020204" pitchFamily="34" charset="0"/>
              </a:rPr>
              <a:t>2</a:t>
            </a:r>
            <a:r>
              <a:rPr lang="en-US" altLang="en-US" sz="2400" b="1">
                <a:solidFill>
                  <a:srgbClr val="C00000"/>
                </a:solidFill>
                <a:latin typeface="Helvetica" panose="020B0604020202020204" pitchFamily="34" charset="0"/>
              </a:rPr>
              <a:t>H</a:t>
            </a:r>
            <a:r>
              <a:rPr lang="en-US" altLang="en-US" sz="2400" b="1" baseline="-25000">
                <a:solidFill>
                  <a:srgbClr val="C00000"/>
                </a:solidFill>
                <a:latin typeface="Helvetica" panose="020B0604020202020204" pitchFamily="34" charset="0"/>
              </a:rPr>
              <a:t>2</a:t>
            </a:r>
            <a:r>
              <a:rPr lang="en-US" altLang="en-US" sz="2400" b="1">
                <a:solidFill>
                  <a:srgbClr val="C00000"/>
                </a:solidFill>
                <a:latin typeface="Helvetica" panose="020B0604020202020204" pitchFamily="34" charset="0"/>
              </a:rPr>
              <a:t> + CaO. </a:t>
            </a:r>
            <a:r>
              <a:rPr lang="en-US" altLang="en-US" sz="2400" b="1">
                <a:latin typeface="Helvetica" panose="020B0604020202020204" pitchFamily="34" charset="0"/>
              </a:rPr>
              <a:t>This released </a:t>
            </a:r>
            <a:r>
              <a:rPr lang="en-US" altLang="en-US" sz="2400" b="1">
                <a:solidFill>
                  <a:srgbClr val="FF0000"/>
                </a:solidFill>
                <a:latin typeface="Helvetica" panose="020B0604020202020204" pitchFamily="34" charset="0"/>
              </a:rPr>
              <a:t>acetylene</a:t>
            </a:r>
            <a:r>
              <a:rPr lang="en-US" altLang="en-US" sz="2400" b="1">
                <a:latin typeface="Helvetica" panose="020B0604020202020204" pitchFamily="34" charset="0"/>
              </a:rPr>
              <a:t> response  similar to that of  ethylene and cause ripening.</a:t>
            </a:r>
            <a:endParaRPr lang="en-US" altLang="en-US" sz="2400" b="1">
              <a:latin typeface="Albertus Extra Bold" pitchFamily="34" charset="0"/>
            </a:endParaRP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8966BFE8-4E04-449F-8303-4795FC55F79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3200400"/>
            <a:ext cx="7772400" cy="32766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Clr>
                <a:srgbClr val="FFCC00"/>
              </a:buClr>
              <a:buSzPct val="75000"/>
              <a:buFont typeface="Monotype Sorts"/>
              <a:buChar char="l"/>
              <a:defRPr/>
            </a:pPr>
            <a:endParaRPr lang="en-US" altLang="en-US" sz="2000" dirty="0">
              <a:latin typeface="Helvetica"/>
            </a:endParaRPr>
          </a:p>
          <a:p>
            <a:pPr marL="0" indent="0" eaLnBrk="1" hangingPunct="1">
              <a:lnSpc>
                <a:spcPct val="120000"/>
              </a:lnSpc>
              <a:buClr>
                <a:srgbClr val="FFCC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altLang="en-US" sz="2000" dirty="0">
                <a:latin typeface="Helvetica"/>
              </a:rPr>
              <a:t>Carbide is a byproduct of kilns</a:t>
            </a:r>
          </a:p>
          <a:p>
            <a:pPr marL="0" indent="0" eaLnBrk="1" hangingPunct="1">
              <a:lnSpc>
                <a:spcPct val="120000"/>
              </a:lnSpc>
              <a:buClr>
                <a:srgbClr val="FFCC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altLang="en-US" sz="2000" dirty="0">
                <a:latin typeface="Helvetica"/>
              </a:rPr>
              <a:t>Possibility of containing</a:t>
            </a:r>
          </a:p>
          <a:p>
            <a:pPr marL="457200" lvl="1" indent="0" eaLnBrk="1" hangingPunct="1">
              <a:lnSpc>
                <a:spcPct val="120000"/>
              </a:lnSpc>
              <a:buClr>
                <a:srgbClr val="FFCC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altLang="en-US" sz="2000" dirty="0">
                <a:latin typeface="Helvetica"/>
              </a:rPr>
              <a:t>*Arsenic hydride</a:t>
            </a:r>
          </a:p>
          <a:p>
            <a:pPr marL="457200" lvl="1" indent="0" eaLnBrk="1" hangingPunct="1">
              <a:lnSpc>
                <a:spcPct val="120000"/>
              </a:lnSpc>
              <a:buClr>
                <a:srgbClr val="FFCC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altLang="en-US" sz="2000" dirty="0">
                <a:latin typeface="Helvetica"/>
              </a:rPr>
              <a:t>* Phosphorous hydride</a:t>
            </a:r>
          </a:p>
          <a:p>
            <a:pPr eaLnBrk="1" hangingPunct="1">
              <a:lnSpc>
                <a:spcPct val="120000"/>
              </a:lnSpc>
              <a:buClr>
                <a:srgbClr val="FFCC00"/>
              </a:buClr>
              <a:buSzPct val="75000"/>
              <a:buFont typeface="Monotype Sorts"/>
              <a:buChar char="l"/>
              <a:defRPr/>
            </a:pPr>
            <a:r>
              <a:rPr lang="en-US" altLang="en-US" sz="2000" b="1" dirty="0">
                <a:solidFill>
                  <a:srgbClr val="C00000"/>
                </a:solidFill>
                <a:latin typeface="Helvetica"/>
              </a:rPr>
              <a:t>Danger: </a:t>
            </a:r>
            <a:r>
              <a:rPr lang="en-US" altLang="en-US" sz="2000" dirty="0">
                <a:latin typeface="Helvetica"/>
              </a:rPr>
              <a:t>These chemicals are fat soluble</a:t>
            </a:r>
          </a:p>
          <a:p>
            <a:pPr eaLnBrk="1" hangingPunct="1">
              <a:lnSpc>
                <a:spcPct val="120000"/>
              </a:lnSpc>
              <a:buClr>
                <a:srgbClr val="FFCC00"/>
              </a:buClr>
              <a:buSzPct val="75000"/>
              <a:buFont typeface="Monotype Sorts"/>
              <a:buChar char="l"/>
              <a:defRPr/>
            </a:pPr>
            <a:r>
              <a:rPr lang="en-US" altLang="en-US" sz="2000" dirty="0">
                <a:latin typeface="Helvetica"/>
              </a:rPr>
              <a:t>If carefully used chemical contaminants can be avoided</a:t>
            </a:r>
          </a:p>
          <a:p>
            <a:pPr lvl="1" eaLnBrk="1" hangingPunct="1">
              <a:defRPr/>
            </a:pPr>
            <a:endParaRPr lang="en-US" altLang="en-US" sz="2400" dirty="0">
              <a:latin typeface="Helvetica"/>
            </a:endParaRPr>
          </a:p>
          <a:p>
            <a:pPr lvl="1" eaLnBrk="1" hangingPunct="1">
              <a:defRPr/>
            </a:pPr>
            <a:endParaRPr lang="en-US" altLang="en-US" sz="2400" b="1" dirty="0">
              <a:latin typeface="Albertus Extra Bold" pitchFamily="34" charset="0"/>
            </a:endParaRPr>
          </a:p>
          <a:p>
            <a:pPr lvl="1" eaLnBrk="1" hangingPunct="1">
              <a:defRPr/>
            </a:pPr>
            <a:endParaRPr lang="en-US" altLang="en-US" sz="2400" b="1" dirty="0">
              <a:latin typeface="Albertus Extra Bold" pitchFamily="34" charset="0"/>
            </a:endParaRPr>
          </a:p>
          <a:p>
            <a:pPr lvl="1" eaLnBrk="1" hangingPunct="1">
              <a:defRPr/>
            </a:pPr>
            <a:endParaRPr lang="en-US" altLang="en-US" sz="2400" b="1" dirty="0">
              <a:latin typeface="Albertus Extra Bold" pitchFamily="34" charset="0"/>
            </a:endParaRPr>
          </a:p>
          <a:p>
            <a:pPr lvl="1" eaLnBrk="1" hangingPunct="1">
              <a:defRPr/>
            </a:pPr>
            <a:endParaRPr lang="en-US" altLang="en-US" sz="2400" b="1" dirty="0">
              <a:latin typeface="Albertus Extra Bold" pitchFamily="34" charset="0"/>
            </a:endParaRPr>
          </a:p>
        </p:txBody>
      </p:sp>
      <p:sp>
        <p:nvSpPr>
          <p:cNvPr id="19460" name="Line 4">
            <a:extLst>
              <a:ext uri="{FF2B5EF4-FFF2-40B4-BE49-F238E27FC236}">
                <a16:creationId xmlns:a16="http://schemas.microsoft.com/office/drawing/2014/main" id="{A0501F6B-01BE-4A24-9708-DF1A6403482C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914400"/>
            <a:ext cx="9144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E57507-3D8B-4870-BA92-58631FD148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14C76581-CE8A-4191-898D-D102167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>
                <a:latin typeface="Helvetica" panose="020B0604020202020204" pitchFamily="34" charset="0"/>
              </a:rPr>
              <a:t>Disadvantages of carbide</a:t>
            </a:r>
            <a:endParaRPr lang="en-US" altLang="en-US" sz="3200" b="1">
              <a:latin typeface="Helvetica" panose="020B0604020202020204" pitchFamily="34" charset="0"/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B9C6142C-C0BD-4FB7-84EC-0266AA8204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40000"/>
              </a:lnSpc>
              <a:buClr>
                <a:srgbClr val="FFCC00"/>
              </a:buClr>
              <a:buSzPct val="75000"/>
            </a:pPr>
            <a:r>
              <a:rPr lang="en-US" altLang="en-US" sz="2800">
                <a:latin typeface="Helvetica" panose="020B0604020202020204" pitchFamily="34" charset="0"/>
              </a:rPr>
              <a:t>Chemical contaminants</a:t>
            </a:r>
          </a:p>
          <a:p>
            <a:pPr eaLnBrk="1" hangingPunct="1">
              <a:lnSpc>
                <a:spcPct val="140000"/>
              </a:lnSpc>
              <a:buClr>
                <a:srgbClr val="FFCC00"/>
              </a:buClr>
              <a:buSzPct val="75000"/>
            </a:pPr>
            <a:r>
              <a:rPr lang="en-US" altLang="en-US" sz="2800">
                <a:latin typeface="Helvetica" panose="020B0604020202020204" pitchFamily="34" charset="0"/>
              </a:rPr>
              <a:t>Strong odour</a:t>
            </a:r>
          </a:p>
          <a:p>
            <a:pPr eaLnBrk="1" hangingPunct="1">
              <a:lnSpc>
                <a:spcPct val="140000"/>
              </a:lnSpc>
              <a:buClr>
                <a:srgbClr val="FFCC00"/>
              </a:buClr>
              <a:buSzPct val="75000"/>
            </a:pPr>
            <a:r>
              <a:rPr lang="en-US" altLang="en-US" sz="2800">
                <a:latin typeface="Helvetica" panose="020B0604020202020204" pitchFamily="34" charset="0"/>
              </a:rPr>
              <a:t>Highly exothermic reaction</a:t>
            </a:r>
          </a:p>
          <a:p>
            <a:pPr eaLnBrk="1" hangingPunct="1">
              <a:lnSpc>
                <a:spcPct val="140000"/>
              </a:lnSpc>
              <a:buClr>
                <a:srgbClr val="FFCC00"/>
              </a:buClr>
              <a:buSzPct val="75000"/>
            </a:pPr>
            <a:r>
              <a:rPr lang="en-US" altLang="en-US" sz="2800">
                <a:latin typeface="Helvetica" panose="020B0604020202020204" pitchFamily="34" charset="0"/>
              </a:rPr>
              <a:t>Ripened immature fruits- poor flavour</a:t>
            </a:r>
          </a:p>
          <a:p>
            <a:pPr eaLnBrk="1" hangingPunct="1">
              <a:lnSpc>
                <a:spcPct val="140000"/>
              </a:lnSpc>
              <a:buClr>
                <a:srgbClr val="FFCC00"/>
              </a:buClr>
              <a:buSzPct val="75000"/>
            </a:pPr>
            <a:r>
              <a:rPr lang="en-US" altLang="en-US" sz="2800">
                <a:latin typeface="Helvetica" panose="020B0604020202020204" pitchFamily="34" charset="0"/>
              </a:rPr>
              <a:t>Can be explosive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E88FCA0-20E4-454F-8E12-7CB0B25F4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6174BF27-A187-4A6B-A442-4C1EC8DD44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534400" cy="1066800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altLang="en-US" sz="2400" b="1" dirty="0">
                <a:latin typeface="Helvetica" charset="0"/>
              </a:rPr>
              <a:t>Artificially ripened fruits are less tasty. In natural ripening it starts from inside to outwards. But in artificial ripening it happens from outside towards inside.</a:t>
            </a:r>
            <a:endParaRPr lang="en-US" altLang="en-US" sz="2400" b="1" dirty="0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788173C5-F6D4-4AB2-8FE2-0CF75B1FB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4267200"/>
            <a:ext cx="8382000" cy="2438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b="1">
                <a:latin typeface="Helvetica" panose="020B0604020202020204" pitchFamily="34" charset="0"/>
              </a:rPr>
              <a:t>		      </a:t>
            </a:r>
            <a:r>
              <a:rPr lang="en-US" altLang="en-US" sz="2800" b="1">
                <a:solidFill>
                  <a:srgbClr val="C00000"/>
                </a:solidFill>
                <a:latin typeface="Helvetica" panose="020B0604020202020204" pitchFamily="34" charset="0"/>
              </a:rPr>
              <a:t>Natural 		      Artificial</a:t>
            </a:r>
          </a:p>
          <a:p>
            <a:pPr eaLnBrk="1" hangingPunct="1">
              <a:buClr>
                <a:srgbClr val="FFCC00"/>
              </a:buClr>
              <a:buSzPct val="75000"/>
              <a:buFont typeface="Monotype Sorts"/>
              <a:buChar char="l"/>
            </a:pPr>
            <a:r>
              <a:rPr lang="en-US" altLang="en-US" sz="2800" b="1">
                <a:latin typeface="Helvetica" panose="020B0604020202020204" pitchFamily="34" charset="0"/>
              </a:rPr>
              <a:t>Stage of ripening is determined by the peel colour</a:t>
            </a:r>
          </a:p>
          <a:p>
            <a:pPr eaLnBrk="1" hangingPunct="1">
              <a:buClr>
                <a:srgbClr val="FFCC00"/>
              </a:buClr>
              <a:buSzPct val="75000"/>
              <a:buFont typeface="Monotype Sorts"/>
              <a:buChar char="l"/>
            </a:pPr>
            <a:r>
              <a:rPr lang="en-US" altLang="en-US" sz="2800" b="1">
                <a:latin typeface="Helvetica" panose="020B0604020202020204" pitchFamily="34" charset="0"/>
              </a:rPr>
              <a:t>If another day is given develop the same quality</a:t>
            </a:r>
          </a:p>
        </p:txBody>
      </p:sp>
      <p:grpSp>
        <p:nvGrpSpPr>
          <p:cNvPr id="21508" name="Group 4">
            <a:extLst>
              <a:ext uri="{FF2B5EF4-FFF2-40B4-BE49-F238E27FC236}">
                <a16:creationId xmlns:a16="http://schemas.microsoft.com/office/drawing/2014/main" id="{1C1DB70B-9CEC-4F23-B1D5-864C0382B5AC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1524000"/>
            <a:ext cx="2819400" cy="2590800"/>
            <a:chOff x="672" y="960"/>
            <a:chExt cx="1776" cy="1632"/>
          </a:xfrm>
        </p:grpSpPr>
        <p:pic>
          <p:nvPicPr>
            <p:cNvPr id="21521" name="Picture 5">
              <a:extLst>
                <a:ext uri="{FF2B5EF4-FFF2-40B4-BE49-F238E27FC236}">
                  <a16:creationId xmlns:a16="http://schemas.microsoft.com/office/drawing/2014/main" id="{AB04E7EA-D9B2-4E45-B554-1F3CB46E5F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960"/>
              <a:ext cx="1680" cy="1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22" name="Line 6">
              <a:extLst>
                <a:ext uri="{FF2B5EF4-FFF2-40B4-BE49-F238E27FC236}">
                  <a16:creationId xmlns:a16="http://schemas.microsoft.com/office/drawing/2014/main" id="{BF6F446D-70CD-4241-BA16-52EA904A3E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112"/>
              <a:ext cx="192" cy="192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3" name="Line 7">
              <a:extLst>
                <a:ext uri="{FF2B5EF4-FFF2-40B4-BE49-F238E27FC236}">
                  <a16:creationId xmlns:a16="http://schemas.microsoft.com/office/drawing/2014/main" id="{AFA4D1FF-7C98-42A5-A274-555E298B91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1632"/>
              <a:ext cx="192" cy="192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4" name="Line 8">
              <a:extLst>
                <a:ext uri="{FF2B5EF4-FFF2-40B4-BE49-F238E27FC236}">
                  <a16:creationId xmlns:a16="http://schemas.microsoft.com/office/drawing/2014/main" id="{AD587655-91E8-450A-AE62-401C5FE5874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2700000">
              <a:off x="2256" y="1344"/>
              <a:ext cx="192" cy="192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5" name="Line 9">
              <a:extLst>
                <a:ext uri="{FF2B5EF4-FFF2-40B4-BE49-F238E27FC236}">
                  <a16:creationId xmlns:a16="http://schemas.microsoft.com/office/drawing/2014/main" id="{CA836C11-9A3D-4F49-B4A3-67D7197A706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1344" y="1200"/>
              <a:ext cx="192" cy="192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6" name="Line 10">
              <a:extLst>
                <a:ext uri="{FF2B5EF4-FFF2-40B4-BE49-F238E27FC236}">
                  <a16:creationId xmlns:a16="http://schemas.microsoft.com/office/drawing/2014/main" id="{3D49F0E2-BD6B-40C2-8403-4E9645A5931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604279">
              <a:off x="960" y="1488"/>
              <a:ext cx="192" cy="192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7" name="Line 11">
              <a:extLst>
                <a:ext uri="{FF2B5EF4-FFF2-40B4-BE49-F238E27FC236}">
                  <a16:creationId xmlns:a16="http://schemas.microsoft.com/office/drawing/2014/main" id="{73946F87-5D60-48D1-A51C-1E8679CB14D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8121996">
              <a:off x="672" y="1920"/>
              <a:ext cx="192" cy="192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8" name="Line 12">
              <a:extLst>
                <a:ext uri="{FF2B5EF4-FFF2-40B4-BE49-F238E27FC236}">
                  <a16:creationId xmlns:a16="http://schemas.microsoft.com/office/drawing/2014/main" id="{73DB79A1-93AB-4D8D-BCD8-CC3BB907781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700000">
              <a:off x="1152" y="2400"/>
              <a:ext cx="192" cy="192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9" name="Line 13">
              <a:extLst>
                <a:ext uri="{FF2B5EF4-FFF2-40B4-BE49-F238E27FC236}">
                  <a16:creationId xmlns:a16="http://schemas.microsoft.com/office/drawing/2014/main" id="{C6C8DA02-63DB-4025-9B47-367F4BD35A5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8100000">
              <a:off x="1776" y="960"/>
              <a:ext cx="192" cy="192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509" name="Group 14">
            <a:extLst>
              <a:ext uri="{FF2B5EF4-FFF2-40B4-BE49-F238E27FC236}">
                <a16:creationId xmlns:a16="http://schemas.microsoft.com/office/drawing/2014/main" id="{4E456690-B800-426D-AD4B-B86BF4825405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1143000"/>
            <a:ext cx="3200400" cy="3276600"/>
            <a:chOff x="2880" y="720"/>
            <a:chExt cx="2016" cy="2064"/>
          </a:xfrm>
        </p:grpSpPr>
        <p:pic>
          <p:nvPicPr>
            <p:cNvPr id="21510" name="Picture 15">
              <a:extLst>
                <a:ext uri="{FF2B5EF4-FFF2-40B4-BE49-F238E27FC236}">
                  <a16:creationId xmlns:a16="http://schemas.microsoft.com/office/drawing/2014/main" id="{53B01903-E9C4-474D-AA83-97BB835D8E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960"/>
              <a:ext cx="1632" cy="1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1" name="Line 16">
              <a:extLst>
                <a:ext uri="{FF2B5EF4-FFF2-40B4-BE49-F238E27FC236}">
                  <a16:creationId xmlns:a16="http://schemas.microsoft.com/office/drawing/2014/main" id="{A14AF6CA-27DE-47AA-85DB-3CBF626BB4F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948271" flipH="1">
              <a:off x="3936" y="2352"/>
              <a:ext cx="288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2" name="Line 17">
              <a:extLst>
                <a:ext uri="{FF2B5EF4-FFF2-40B4-BE49-F238E27FC236}">
                  <a16:creationId xmlns:a16="http://schemas.microsoft.com/office/drawing/2014/main" id="{6F092719-9423-4046-9DCE-6374FEF95B5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15322" flipH="1">
              <a:off x="4560" y="1680"/>
              <a:ext cx="288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3" name="Line 18">
              <a:extLst>
                <a:ext uri="{FF2B5EF4-FFF2-40B4-BE49-F238E27FC236}">
                  <a16:creationId xmlns:a16="http://schemas.microsoft.com/office/drawing/2014/main" id="{16F76CA3-6934-4588-9FFB-DB95092238F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>
              <a:off x="3360" y="2640"/>
              <a:ext cx="288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4" name="Line 19">
              <a:extLst>
                <a:ext uri="{FF2B5EF4-FFF2-40B4-BE49-F238E27FC236}">
                  <a16:creationId xmlns:a16="http://schemas.microsoft.com/office/drawing/2014/main" id="{C79E2245-FB53-468B-8523-3F3492EAAE6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2880" y="2208"/>
              <a:ext cx="288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5" name="Line 20">
              <a:extLst>
                <a:ext uri="{FF2B5EF4-FFF2-40B4-BE49-F238E27FC236}">
                  <a16:creationId xmlns:a16="http://schemas.microsoft.com/office/drawing/2014/main" id="{9D3CEA7D-E1C5-40F1-A1CC-30CFA724929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2880" y="1872"/>
              <a:ext cx="288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6" name="Line 21">
              <a:extLst>
                <a:ext uri="{FF2B5EF4-FFF2-40B4-BE49-F238E27FC236}">
                  <a16:creationId xmlns:a16="http://schemas.microsoft.com/office/drawing/2014/main" id="{762B3AC2-77CD-47B5-AA0F-CDB7A842F2A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4400000" flipH="1">
              <a:off x="3072" y="1488"/>
              <a:ext cx="288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7" name="Line 22">
              <a:extLst>
                <a:ext uri="{FF2B5EF4-FFF2-40B4-BE49-F238E27FC236}">
                  <a16:creationId xmlns:a16="http://schemas.microsoft.com/office/drawing/2014/main" id="{7153C7C1-8115-4845-AA39-F7DA8C3CF81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3007405" flipH="1">
              <a:off x="3504" y="1248"/>
              <a:ext cx="288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8" name="Line 23">
              <a:extLst>
                <a:ext uri="{FF2B5EF4-FFF2-40B4-BE49-F238E27FC236}">
                  <a16:creationId xmlns:a16="http://schemas.microsoft.com/office/drawing/2014/main" id="{7ED2FA5C-43F0-45BE-AA15-9BFAB3A7699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3984" y="864"/>
              <a:ext cx="288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9" name="Line 24">
              <a:extLst>
                <a:ext uri="{FF2B5EF4-FFF2-40B4-BE49-F238E27FC236}">
                  <a16:creationId xmlns:a16="http://schemas.microsoft.com/office/drawing/2014/main" id="{B733EB71-DFB2-4780-A6F6-6770B70BF23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327062" flipH="1">
              <a:off x="4272" y="1968"/>
              <a:ext cx="288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0" name="Line 25">
              <a:extLst>
                <a:ext uri="{FF2B5EF4-FFF2-40B4-BE49-F238E27FC236}">
                  <a16:creationId xmlns:a16="http://schemas.microsoft.com/office/drawing/2014/main" id="{578C4958-EB74-4934-BA4A-C9D9BA25477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8967398" flipH="1">
              <a:off x="4608" y="1200"/>
              <a:ext cx="288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B3C37CB-A1AE-44C2-B16D-1B1DD33B3B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3BF71377-C509-4045-AA09-7B1F12030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838200"/>
            <a:ext cx="7772400" cy="914400"/>
          </a:xfrm>
        </p:spPr>
        <p:txBody>
          <a:bodyPr/>
          <a:lstStyle/>
          <a:p>
            <a:pPr eaLnBrk="1" hangingPunct="1"/>
            <a:r>
              <a:rPr lang="en-US" altLang="en-US" sz="4000" b="1">
                <a:latin typeface="Helvetica" panose="020B0604020202020204" pitchFamily="34" charset="0"/>
              </a:rPr>
              <a:t>Tips on artificial ripening</a:t>
            </a:r>
            <a:endParaRPr lang="en-US" altLang="en-US" sz="3600" b="1">
              <a:latin typeface="Albertus Extra Bold" pitchFamily="34" charset="0"/>
            </a:endParaRP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F1C28FF6-BB85-4702-AA1B-326D141EF1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  <a:buClr>
                <a:srgbClr val="FFCC00"/>
              </a:buClr>
              <a:buSzPct val="75000"/>
            </a:pPr>
            <a:r>
              <a:rPr lang="en-US" altLang="en-US" sz="2800">
                <a:solidFill>
                  <a:srgbClr val="C00000"/>
                </a:solidFill>
                <a:latin typeface="Helvetica" panose="020B0604020202020204" pitchFamily="34" charset="0"/>
              </a:rPr>
              <a:t>Should involve only induction</a:t>
            </a:r>
          </a:p>
          <a:p>
            <a:pPr eaLnBrk="1" hangingPunct="1">
              <a:lnSpc>
                <a:spcPct val="150000"/>
              </a:lnSpc>
              <a:buClr>
                <a:srgbClr val="FFCC00"/>
              </a:buClr>
              <a:buSzPct val="75000"/>
            </a:pPr>
            <a:r>
              <a:rPr lang="en-US" altLang="en-US" sz="2800">
                <a:solidFill>
                  <a:srgbClr val="C00000"/>
                </a:solidFill>
                <a:latin typeface="Helvetica" panose="020B0604020202020204" pitchFamily="34" charset="0"/>
              </a:rPr>
              <a:t>Provide only threshold level</a:t>
            </a:r>
          </a:p>
          <a:p>
            <a:pPr eaLnBrk="1" hangingPunct="1">
              <a:lnSpc>
                <a:spcPct val="150000"/>
              </a:lnSpc>
              <a:buClr>
                <a:srgbClr val="FFCC00"/>
              </a:buClr>
              <a:buSzPct val="75000"/>
            </a:pPr>
            <a:r>
              <a:rPr lang="en-US" altLang="en-US" sz="2800">
                <a:solidFill>
                  <a:srgbClr val="C00000"/>
                </a:solidFill>
                <a:latin typeface="Helvetica" panose="020B0604020202020204" pitchFamily="34" charset="0"/>
              </a:rPr>
              <a:t>Ripening due to autocatalytic ethylene production</a:t>
            </a:r>
          </a:p>
          <a:p>
            <a:pPr eaLnBrk="1" hangingPunct="1">
              <a:lnSpc>
                <a:spcPct val="150000"/>
              </a:lnSpc>
              <a:buClr>
                <a:srgbClr val="FFCC00"/>
              </a:buClr>
              <a:buSzPct val="75000"/>
            </a:pPr>
            <a:r>
              <a:rPr lang="en-US" altLang="en-US" sz="2800">
                <a:solidFill>
                  <a:srgbClr val="C00000"/>
                </a:solidFill>
                <a:latin typeface="Helvetica" panose="020B0604020202020204" pitchFamily="34" charset="0"/>
              </a:rPr>
              <a:t>Must select mature fruits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0DEF123-469E-4C3F-B250-2F83B9E47A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7FD9ADAC-0DDC-4191-8077-439E0726C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b="1">
                <a:latin typeface="Helvetica" panose="020B0604020202020204" pitchFamily="34" charset="0"/>
              </a:rPr>
              <a:t>Misused ripening</a:t>
            </a:r>
            <a:r>
              <a:rPr lang="en-US" altLang="en-US" sz="3200" b="1">
                <a:latin typeface="Albertus Extra Bold" pitchFamily="34" charset="0"/>
              </a:rPr>
              <a:t> 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0B271A3A-21CA-4E25-AEA0-F29ED61FA47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971800" y="1295400"/>
            <a:ext cx="5638800" cy="44958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140000"/>
              </a:lnSpc>
              <a:spcAft>
                <a:spcPts val="0"/>
              </a:spcAft>
              <a:buClr>
                <a:srgbClr val="FFCC00"/>
              </a:buClr>
              <a:buSzPct val="75000"/>
              <a:buFont typeface="Monotype Sorts" pitchFamily="2" charset="2"/>
              <a:buChar char="l"/>
              <a:defRPr/>
            </a:pPr>
            <a:r>
              <a:rPr lang="en-US" altLang="en-US" sz="2800" dirty="0">
                <a:latin typeface="Helvetica" charset="0"/>
              </a:rPr>
              <a:t>Green pineapple to change </a:t>
            </a:r>
            <a:br>
              <a:rPr lang="en-US" altLang="en-US" sz="2800" dirty="0">
                <a:latin typeface="Helvetica" charset="0"/>
              </a:rPr>
            </a:br>
            <a:r>
              <a:rPr lang="en-US" altLang="en-US" sz="2800" dirty="0">
                <a:latin typeface="Helvetica" charset="0"/>
              </a:rPr>
              <a:t>peel </a:t>
            </a:r>
            <a:r>
              <a:rPr lang="en-US" altLang="en-US" sz="2800" dirty="0" err="1">
                <a:latin typeface="Helvetica" charset="0"/>
              </a:rPr>
              <a:t>colour</a:t>
            </a:r>
            <a:endParaRPr lang="en-US" altLang="en-US" sz="2800" dirty="0">
              <a:latin typeface="Helvetica" charset="0"/>
            </a:endParaRPr>
          </a:p>
          <a:p>
            <a:pPr eaLnBrk="1" fontAlgn="auto" hangingPunct="1">
              <a:lnSpc>
                <a:spcPct val="140000"/>
              </a:lnSpc>
              <a:spcAft>
                <a:spcPts val="0"/>
              </a:spcAft>
              <a:buClr>
                <a:srgbClr val="FFCC00"/>
              </a:buClr>
              <a:buSzPct val="75000"/>
              <a:buFont typeface="Monotype Sorts" pitchFamily="2" charset="2"/>
              <a:buChar char="l"/>
              <a:defRPr/>
            </a:pPr>
            <a:r>
              <a:rPr lang="en-US" altLang="en-US" sz="2800" dirty="0">
                <a:latin typeface="Helvetica" charset="0"/>
              </a:rPr>
              <a:t>Immature mango</a:t>
            </a:r>
          </a:p>
          <a:p>
            <a:pPr eaLnBrk="1" fontAlgn="auto" hangingPunct="1">
              <a:lnSpc>
                <a:spcPct val="140000"/>
              </a:lnSpc>
              <a:spcAft>
                <a:spcPts val="0"/>
              </a:spcAft>
              <a:buClr>
                <a:srgbClr val="FFCC00"/>
              </a:buClr>
              <a:buSzPct val="75000"/>
              <a:buFont typeface="Monotype Sorts" pitchFamily="2" charset="2"/>
              <a:buChar char="l"/>
              <a:defRPr/>
            </a:pPr>
            <a:r>
              <a:rPr lang="en-US" altLang="en-US" sz="2800" dirty="0">
                <a:latin typeface="Helvetica" charset="0"/>
              </a:rPr>
              <a:t>Immature durian</a:t>
            </a:r>
          </a:p>
          <a:p>
            <a:pPr eaLnBrk="1" fontAlgn="auto" hangingPunct="1">
              <a:lnSpc>
                <a:spcPct val="140000"/>
              </a:lnSpc>
              <a:spcAft>
                <a:spcPts val="0"/>
              </a:spcAft>
              <a:buClr>
                <a:srgbClr val="FFCC00"/>
              </a:buClr>
              <a:buSzPct val="75000"/>
              <a:buFont typeface="Monotype Sorts" pitchFamily="2" charset="2"/>
              <a:buChar char="l"/>
              <a:defRPr/>
            </a:pPr>
            <a:r>
              <a:rPr lang="en-US" altLang="en-US" sz="2800" dirty="0">
                <a:latin typeface="Helvetica" charset="0"/>
              </a:rPr>
              <a:t>Immature lime</a:t>
            </a:r>
          </a:p>
          <a:p>
            <a:pPr eaLnBrk="1" fontAlgn="auto" hangingPunct="1">
              <a:lnSpc>
                <a:spcPct val="140000"/>
              </a:lnSpc>
              <a:spcAft>
                <a:spcPts val="0"/>
              </a:spcAft>
              <a:buClr>
                <a:srgbClr val="FFCC00"/>
              </a:buClr>
              <a:buSzPct val="75000"/>
              <a:buFont typeface="Monotype Sorts" pitchFamily="2" charset="2"/>
              <a:buChar char="l"/>
              <a:defRPr/>
            </a:pPr>
            <a:r>
              <a:rPr lang="en-US" altLang="en-US" sz="2800" dirty="0">
                <a:latin typeface="Helvetica" charset="0"/>
              </a:rPr>
              <a:t>Green mature papaya</a:t>
            </a:r>
          </a:p>
          <a:p>
            <a:pPr eaLnBrk="1" fontAlgn="auto" hangingPunct="1">
              <a:lnSpc>
                <a:spcPct val="140000"/>
              </a:lnSpc>
              <a:spcAft>
                <a:spcPts val="0"/>
              </a:spcAft>
              <a:buClr>
                <a:srgbClr val="FFCC00"/>
              </a:buClr>
              <a:buSzPct val="75000"/>
              <a:buFont typeface="Monotype Sorts" pitchFamily="2" charset="2"/>
              <a:buChar char="l"/>
              <a:defRPr/>
            </a:pPr>
            <a:r>
              <a:rPr lang="en-US" altLang="en-US" sz="2800" dirty="0">
                <a:latin typeface="Helvetica" charset="0"/>
              </a:rPr>
              <a:t>Green mature passion fruit</a:t>
            </a:r>
            <a:endParaRPr lang="en-US" altLang="en-US" sz="2800" dirty="0">
              <a:latin typeface="Albertus Extra Bold" pitchFamily="34" charset="0"/>
            </a:endParaRPr>
          </a:p>
        </p:txBody>
      </p:sp>
      <p:pic>
        <p:nvPicPr>
          <p:cNvPr id="23556" name="Picture 4">
            <a:extLst>
              <a:ext uri="{FF2B5EF4-FFF2-40B4-BE49-F238E27FC236}">
                <a16:creationId xmlns:a16="http://schemas.microsoft.com/office/drawing/2014/main" id="{A4B236CB-F372-41FE-803A-855558E24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0"/>
            <a:ext cx="199866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>
            <a:extLst>
              <a:ext uri="{FF2B5EF4-FFF2-40B4-BE49-F238E27FC236}">
                <a16:creationId xmlns:a16="http://schemas.microsoft.com/office/drawing/2014/main" id="{9C365A89-AB92-443F-BA93-B28457D6D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91000"/>
            <a:ext cx="197961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4E99B38-C4DD-430A-9E5C-F539F54802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55FE1971-72B5-4AB2-B04C-2D18F64EE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Learning objectives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01B43255-0BCC-4A87-83D5-F4469BBCD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/>
              <a:t>To introduce fruit categories depending on their nature of ripening</a:t>
            </a:r>
          </a:p>
          <a:p>
            <a:pPr>
              <a:lnSpc>
                <a:spcPct val="150000"/>
              </a:lnSpc>
            </a:pPr>
            <a:r>
              <a:rPr lang="en-US" altLang="en-US"/>
              <a:t>To explain the involvement of ethylene in fruit ripening</a:t>
            </a:r>
          </a:p>
          <a:p>
            <a:pPr>
              <a:lnSpc>
                <a:spcPct val="150000"/>
              </a:lnSpc>
            </a:pPr>
            <a:r>
              <a:rPr lang="en-US" altLang="en-US"/>
              <a:t>To introduce artificial fruit ripening techniques</a:t>
            </a:r>
          </a:p>
          <a:p>
            <a:endParaRPr lang="en-US" alt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3D839EB-2AC9-4690-8507-50398F112B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43BCEDB3-840F-4BDD-9847-825AA39E3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57200"/>
            <a:ext cx="461645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>
            <a:extLst>
              <a:ext uri="{FF2B5EF4-FFF2-40B4-BE49-F238E27FC236}">
                <a16:creationId xmlns:a16="http://schemas.microsoft.com/office/drawing/2014/main" id="{0F0F6521-B3C2-4C52-B010-315CD4409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76600"/>
            <a:ext cx="3200400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>
            <a:extLst>
              <a:ext uri="{FF2B5EF4-FFF2-40B4-BE49-F238E27FC236}">
                <a16:creationId xmlns:a16="http://schemas.microsoft.com/office/drawing/2014/main" id="{93BD1704-5436-4201-9E38-CA6C40C8B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0" y="3429000"/>
            <a:ext cx="384175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D5B53A-6610-4CB8-A195-FD9362A23B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F20711AF-B012-44D1-8C38-F61412ECA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Therefore, 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56AD5A24-12E8-4EE3-AB64-CBE0A5B9E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51054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800"/>
              <a:t>In artificial fruit ripening we must select mature fruits and adopt appropriate methods.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800">
                <a:solidFill>
                  <a:srgbClr val="C00000"/>
                </a:solidFill>
              </a:rPr>
              <a:t>Summary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800"/>
              <a:t>Fruit ripening induces with autocatalytic ethylene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800"/>
              <a:t>According to the nature of ripening there are two types as </a:t>
            </a:r>
            <a:r>
              <a:rPr lang="en-US" altLang="en-US" sz="2800">
                <a:solidFill>
                  <a:srgbClr val="C00000"/>
                </a:solidFill>
              </a:rPr>
              <a:t>Climacteric</a:t>
            </a:r>
            <a:r>
              <a:rPr lang="en-US" altLang="en-US" sz="2800"/>
              <a:t> and </a:t>
            </a:r>
            <a:r>
              <a:rPr lang="en-US" altLang="en-US" sz="2800">
                <a:solidFill>
                  <a:srgbClr val="C00000"/>
                </a:solidFill>
              </a:rPr>
              <a:t>Non climacteric </a:t>
            </a:r>
            <a:r>
              <a:rPr lang="en-US" altLang="en-US" sz="2800"/>
              <a:t>fruits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800"/>
              <a:t>Fruits harvested at only at the correct maturity stage are suitable for artificial ripening . When we use immature fruits for artificial ripening the quality is utterly degraded.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67A218-0F69-4605-AF3C-62280C2994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3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8EC7D0EE-198B-4A84-9B25-E0AFA9848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001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4">
            <a:extLst>
              <a:ext uri="{FF2B5EF4-FFF2-40B4-BE49-F238E27FC236}">
                <a16:creationId xmlns:a16="http://schemas.microsoft.com/office/drawing/2014/main" id="{DCE17D10-0FD9-45D7-912A-52C861CFD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38" y="381000"/>
            <a:ext cx="79803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chemeClr val="bg1"/>
                </a:solidFill>
                <a:latin typeface="Times New Roman" panose="02020603050405020304" pitchFamily="18" charset="0"/>
              </a:rPr>
              <a:t>Thank You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106D3BCF-071E-49F5-A4CC-46CB88B3B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Learning outcomes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839773F3-E745-4B29-B2AE-2ECD7E7C4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C00000"/>
                </a:solidFill>
              </a:rPr>
              <a:t>At the end of this lesson you will be able to explain: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/>
              <a:t>Categorization of fruits depending on the nature ripening 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/>
              <a:t>Involvement of ethylene in fruit ripening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/>
              <a:t>Advantages and disadvantages of artificial fruit ripening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/>
              <a:t>Methods and factors to be considered in artificial fruit ripening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4A3105-5421-4D91-B9C7-443D4BF449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B45BE5F8-8CCF-4434-9C54-555D596A7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C00000"/>
                </a:solidFill>
              </a:rPr>
              <a:t>Fruit ripening </a:t>
            </a: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9938110D-AB31-46AB-BCD7-6FC10687B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>
                <a:solidFill>
                  <a:srgbClr val="00B050"/>
                </a:solidFill>
              </a:rPr>
              <a:t>Caused by a naturally producing chemical by all plant parts known as Ethylene – C</a:t>
            </a:r>
            <a:r>
              <a:rPr lang="en-US" altLang="en-US" b="1" baseline="-25000" dirty="0">
                <a:solidFill>
                  <a:srgbClr val="00B050"/>
                </a:solidFill>
              </a:rPr>
              <a:t>2</a:t>
            </a:r>
            <a:r>
              <a:rPr lang="en-US" altLang="en-US" b="1" dirty="0">
                <a:solidFill>
                  <a:srgbClr val="00B050"/>
                </a:solidFill>
              </a:rPr>
              <a:t> H</a:t>
            </a:r>
            <a:r>
              <a:rPr lang="en-US" altLang="en-US" b="1" baseline="-25000" dirty="0">
                <a:solidFill>
                  <a:srgbClr val="00B050"/>
                </a:solidFill>
              </a:rPr>
              <a:t>4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4800" b="1" baseline="-25000" dirty="0">
                <a:solidFill>
                  <a:srgbClr val="00B050"/>
                </a:solidFill>
              </a:rPr>
              <a:t>Let us see  how does ethylene produced within fruits. There is a specific procedure to generate ethylene known as " Ethylene biosynthesis". Therefore, it is important to understand the pathway of production of ethylene.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65FD4A-4510-4E08-AB0F-1F08ABB21A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7E7AD-BA5F-46C7-AD43-E57D2F91B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04800"/>
            <a:ext cx="7772400" cy="64008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dirty="0">
                <a:solidFill>
                  <a:srgbClr val="FF0000"/>
                </a:solidFill>
              </a:rPr>
              <a:t>Bio synthesis of ethylene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err="1"/>
              <a:t>Methionin</a:t>
            </a:r>
            <a:r>
              <a:rPr lang="en-US" sz="2800" dirty="0"/>
              <a:t>	</a:t>
            </a:r>
            <a:r>
              <a:rPr lang="en-US" sz="2000" dirty="0"/>
              <a:t>(Immature fruits)</a:t>
            </a:r>
            <a:r>
              <a:rPr lang="en-US" sz="2800" dirty="0"/>
              <a:t>		Polyamine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		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		</a:t>
            </a:r>
            <a:r>
              <a:rPr lang="en-US" sz="2000" dirty="0"/>
              <a:t>(Mature fruits)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Ethylene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				</a:t>
            </a:r>
            <a:r>
              <a:rPr lang="en-US" sz="2800" dirty="0" err="1"/>
              <a:t>Methionin</a:t>
            </a: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				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				SAM (</a:t>
            </a:r>
            <a:r>
              <a:rPr lang="en-US" sz="1600" dirty="0"/>
              <a:t>S- </a:t>
            </a:r>
            <a:r>
              <a:rPr lang="en-US" sz="1600" dirty="0" err="1"/>
              <a:t>adynosil</a:t>
            </a:r>
            <a:r>
              <a:rPr lang="en-US" sz="1600" dirty="0"/>
              <a:t> </a:t>
            </a:r>
            <a:r>
              <a:rPr lang="en-US" sz="1600" dirty="0" err="1"/>
              <a:t>methionin</a:t>
            </a:r>
            <a:r>
              <a:rPr lang="en-US" sz="2800" dirty="0"/>
              <a:t>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					</a:t>
            </a:r>
            <a:r>
              <a:rPr lang="en-US" sz="2800" dirty="0">
                <a:solidFill>
                  <a:srgbClr val="FF0000"/>
                </a:solidFill>
              </a:rPr>
              <a:t>Acc </a:t>
            </a:r>
            <a:r>
              <a:rPr lang="en-US" sz="2800" dirty="0" err="1">
                <a:solidFill>
                  <a:srgbClr val="FF0000"/>
                </a:solidFill>
              </a:rPr>
              <a:t>synthase</a:t>
            </a:r>
            <a:endParaRPr lang="en-US" sz="2800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				</a:t>
            </a:r>
            <a:r>
              <a:rPr lang="en-US" sz="2800" dirty="0" err="1"/>
              <a:t>ACC</a:t>
            </a:r>
            <a:r>
              <a:rPr lang="en-US" sz="2800" dirty="0"/>
              <a:t> ( </a:t>
            </a:r>
            <a:r>
              <a:rPr lang="en-US" sz="1600" dirty="0" err="1"/>
              <a:t>Adynocyl</a:t>
            </a:r>
            <a:r>
              <a:rPr lang="en-US" sz="1600" dirty="0"/>
              <a:t> </a:t>
            </a:r>
            <a:r>
              <a:rPr lang="en-US" sz="1600" dirty="0" err="1"/>
              <a:t>chloropropane</a:t>
            </a:r>
            <a:r>
              <a:rPr lang="en-US" sz="1600" dirty="0"/>
              <a:t> – 1- carboxylic acid)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600" dirty="0"/>
              <a:t>				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				</a:t>
            </a:r>
            <a:r>
              <a:rPr lang="en-US" sz="2800" dirty="0" err="1"/>
              <a:t>C2H4</a:t>
            </a:r>
            <a:r>
              <a:rPr lang="en-US" sz="2800" dirty="0"/>
              <a:t> ( </a:t>
            </a:r>
            <a:r>
              <a:rPr lang="en-US" sz="2800" dirty="0" err="1">
                <a:solidFill>
                  <a:srgbClr val="FF0000"/>
                </a:solidFill>
              </a:rPr>
              <a:t>Acc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Oxydase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1600" dirty="0"/>
              <a:t>+ oxygen )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1273A821-B04C-4F22-BF2A-D83FDDE71E26}"/>
              </a:ext>
            </a:extLst>
          </p:cNvPr>
          <p:cNvSpPr/>
          <p:nvPr/>
        </p:nvSpPr>
        <p:spPr>
          <a:xfrm>
            <a:off x="3543300" y="1143000"/>
            <a:ext cx="1600200" cy="460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EB4A82BB-FB8A-4B95-B11B-6A4976F29C1E}"/>
              </a:ext>
            </a:extLst>
          </p:cNvPr>
          <p:cNvSpPr/>
          <p:nvPr/>
        </p:nvSpPr>
        <p:spPr>
          <a:xfrm>
            <a:off x="1371600" y="1524000"/>
            <a:ext cx="76200" cy="1066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DEAB0167-1FDE-4621-9546-120CE5CA3881}"/>
              </a:ext>
            </a:extLst>
          </p:cNvPr>
          <p:cNvSpPr/>
          <p:nvPr/>
        </p:nvSpPr>
        <p:spPr>
          <a:xfrm>
            <a:off x="3886200" y="3581400"/>
            <a:ext cx="46038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6FADAFE4-B7AB-4B38-8CED-0CFC55A19EF4}"/>
              </a:ext>
            </a:extLst>
          </p:cNvPr>
          <p:cNvSpPr/>
          <p:nvPr/>
        </p:nvSpPr>
        <p:spPr>
          <a:xfrm>
            <a:off x="3886200" y="4572000"/>
            <a:ext cx="46038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FA8ADDD1-F761-40A2-B1A1-94AF27BC993E}"/>
              </a:ext>
            </a:extLst>
          </p:cNvPr>
          <p:cNvSpPr/>
          <p:nvPr/>
        </p:nvSpPr>
        <p:spPr>
          <a:xfrm>
            <a:off x="3886200" y="5405438"/>
            <a:ext cx="46038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8200" name="Picture 3">
            <a:extLst>
              <a:ext uri="{FF2B5EF4-FFF2-40B4-BE49-F238E27FC236}">
                <a16:creationId xmlns:a16="http://schemas.microsoft.com/office/drawing/2014/main" id="{780242EB-0698-4CC7-823F-3D6E1FD5E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371600"/>
            <a:ext cx="2133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3" descr="Banana quality">
            <a:extLst>
              <a:ext uri="{FF2B5EF4-FFF2-40B4-BE49-F238E27FC236}">
                <a16:creationId xmlns:a16="http://schemas.microsoft.com/office/drawing/2014/main" id="{5E3323D4-D3AE-4809-BFDA-3FA4E2C68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81400"/>
            <a:ext cx="32004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C5BD0C-8F53-430A-972C-8D42E8B51B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9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2">
            <a:extLst>
              <a:ext uri="{FF2B5EF4-FFF2-40B4-BE49-F238E27FC236}">
                <a16:creationId xmlns:a16="http://schemas.microsoft.com/office/drawing/2014/main" id="{73D2523F-61BC-4A0B-A4F0-02D3DB7D1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60960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/>
              <a:t>				Methionin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/>
              <a:t>				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/>
              <a:t>				SAM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/>
              <a:t>					</a:t>
            </a:r>
            <a:r>
              <a:rPr lang="en-US" altLang="en-US" sz="2400">
                <a:solidFill>
                  <a:srgbClr val="FF0000"/>
                </a:solidFill>
              </a:rPr>
              <a:t>Acc synthase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/>
              <a:t>				ACC  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/>
              <a:t>				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/>
              <a:t>				C2H4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/>
              <a:t>		</a:t>
            </a:r>
            <a:r>
              <a:rPr lang="en-US" altLang="en-US" sz="2400"/>
              <a:t>Accumulated at threshold level  (1ppm)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i="1">
                <a:solidFill>
                  <a:srgbClr val="FF0000"/>
                </a:solidFill>
              </a:rPr>
              <a:t>Produce more and more ethylene which is termed as autocatalytic ethylene production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>
                <a:solidFill>
                  <a:srgbClr val="0070C0"/>
                </a:solidFill>
              </a:rPr>
              <a:t>Once this happened cannot be stopped</a:t>
            </a:r>
            <a:endParaRPr lang="en-US" altLang="en-US">
              <a:solidFill>
                <a:srgbClr val="0070C0"/>
              </a:solidFill>
            </a:endParaRPr>
          </a:p>
          <a:p>
            <a:pPr eaLnBrk="1" hangingPunct="1"/>
            <a:endParaRPr lang="en-US" altLang="en-US"/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FE809C9E-8FD5-46B0-8C15-48EDC7067271}"/>
              </a:ext>
            </a:extLst>
          </p:cNvPr>
          <p:cNvSpPr/>
          <p:nvPr/>
        </p:nvSpPr>
        <p:spPr>
          <a:xfrm>
            <a:off x="3733800" y="1066800"/>
            <a:ext cx="46038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7186A197-644C-46FC-AC1C-0F7AAACB8523}"/>
              </a:ext>
            </a:extLst>
          </p:cNvPr>
          <p:cNvSpPr/>
          <p:nvPr/>
        </p:nvSpPr>
        <p:spPr>
          <a:xfrm>
            <a:off x="3733800" y="2209800"/>
            <a:ext cx="762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193D5164-471F-4AD0-8BF6-76834DA15E2A}"/>
              </a:ext>
            </a:extLst>
          </p:cNvPr>
          <p:cNvSpPr/>
          <p:nvPr/>
        </p:nvSpPr>
        <p:spPr>
          <a:xfrm>
            <a:off x="3810000" y="3276600"/>
            <a:ext cx="46038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9222" name="Picture 10" descr="4">
            <a:extLst>
              <a:ext uri="{FF2B5EF4-FFF2-40B4-BE49-F238E27FC236}">
                <a16:creationId xmlns:a16="http://schemas.microsoft.com/office/drawing/2014/main" id="{0AF009A4-867C-48A9-9DF0-F0D621F04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04800"/>
            <a:ext cx="2895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Box 1">
            <a:extLst>
              <a:ext uri="{FF2B5EF4-FFF2-40B4-BE49-F238E27FC236}">
                <a16:creationId xmlns:a16="http://schemas.microsoft.com/office/drawing/2014/main" id="{B7B4016A-CA20-465F-8F5C-C60E35328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3322638"/>
            <a:ext cx="1828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ACC oxydase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C8CA978-7607-40C2-B825-8436154359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D0EB9025-9657-4823-8124-19A641910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3200"/>
              <a:t>According to the nature of fruit ripening there are two major catagories.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377F6-82C2-4FF6-A572-7F5B557BF1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en-US" dirty="0"/>
              <a:t>Climacteric fruits</a:t>
            </a:r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en-US" dirty="0"/>
              <a:t>Non climacteric fruits</a:t>
            </a:r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dirty="0"/>
              <a:t>There are several differences between these two groups. Let us consider only the main </a:t>
            </a:r>
            <a:r>
              <a:rPr lang="en-US" dirty="0" err="1"/>
              <a:t>differces</a:t>
            </a:r>
            <a:r>
              <a:rPr lang="en-US" dirty="0"/>
              <a:t>.</a:t>
            </a:r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FF0F5C-3BDC-446D-B58F-FBCF82A6F8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CCE90-8B72-4F2C-8140-B0061E964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60960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b="1" u="sng" dirty="0">
                <a:solidFill>
                  <a:srgbClr val="C00000"/>
                </a:solidFill>
              </a:rPr>
              <a:t>Climacteric</a:t>
            </a:r>
            <a:r>
              <a:rPr lang="en-US" sz="2400" b="1" dirty="0">
                <a:solidFill>
                  <a:srgbClr val="C00000"/>
                </a:solidFill>
              </a:rPr>
              <a:t>			</a:t>
            </a:r>
            <a:r>
              <a:rPr lang="en-US" sz="2400" b="1" u="sng" dirty="0">
                <a:solidFill>
                  <a:srgbClr val="C00000"/>
                </a:solidFill>
              </a:rPr>
              <a:t>Non-climacteric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i="1" dirty="0">
                <a:solidFill>
                  <a:srgbClr val="C00000"/>
                </a:solidFill>
              </a:rPr>
              <a:t>Ripening after harvest		No ripening after harvest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/>
              <a:t>High ethylene production	Very low ethylene production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/>
              <a:t>High respiration			Low respiration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dirty="0">
                <a:solidFill>
                  <a:srgbClr val="0070C0"/>
                </a:solidFill>
              </a:rPr>
              <a:t>Mango, banana, avocado		Citrus, wood apple, </a:t>
            </a:r>
            <a:r>
              <a:rPr lang="en-US" sz="2000" b="1" dirty="0" err="1">
                <a:solidFill>
                  <a:srgbClr val="0070C0"/>
                </a:solidFill>
              </a:rPr>
              <a:t>beli</a:t>
            </a:r>
            <a:r>
              <a:rPr lang="en-US" sz="2000" b="1" dirty="0">
                <a:solidFill>
                  <a:srgbClr val="0070C0"/>
                </a:solidFill>
              </a:rPr>
              <a:t>, pineapple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dirty="0">
                <a:solidFill>
                  <a:srgbClr val="0070C0"/>
                </a:solidFill>
              </a:rPr>
              <a:t>Papaya, Durian, </a:t>
            </a:r>
            <a:r>
              <a:rPr lang="en-US" sz="2000" b="1" dirty="0" err="1">
                <a:solidFill>
                  <a:srgbClr val="0070C0"/>
                </a:solidFill>
              </a:rPr>
              <a:t>Jak</a:t>
            </a:r>
            <a:r>
              <a:rPr lang="en-US" sz="2000" b="1" dirty="0">
                <a:solidFill>
                  <a:srgbClr val="0070C0"/>
                </a:solidFill>
              </a:rPr>
              <a:t> fruit		</a:t>
            </a:r>
            <a:r>
              <a:rPr lang="en-US" sz="2000" b="1" dirty="0" err="1">
                <a:solidFill>
                  <a:srgbClr val="0070C0"/>
                </a:solidFill>
              </a:rPr>
              <a:t>rambutan</a:t>
            </a:r>
            <a:r>
              <a:rPr lang="en-US" sz="2000" b="1" dirty="0">
                <a:solidFill>
                  <a:srgbClr val="0070C0"/>
                </a:solidFill>
              </a:rPr>
              <a:t>, </a:t>
            </a:r>
            <a:r>
              <a:rPr lang="en-US" sz="2000" b="1" dirty="0" err="1">
                <a:solidFill>
                  <a:srgbClr val="0070C0"/>
                </a:solidFill>
              </a:rPr>
              <a:t>mangosteen</a:t>
            </a:r>
            <a:r>
              <a:rPr lang="en-US" sz="2000" b="1" dirty="0">
                <a:solidFill>
                  <a:srgbClr val="0070C0"/>
                </a:solidFill>
              </a:rPr>
              <a:t>, guava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000" b="1" dirty="0">
              <a:solidFill>
                <a:srgbClr val="0070C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000" b="1" dirty="0">
              <a:solidFill>
                <a:srgbClr val="00206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000" b="1" dirty="0">
              <a:solidFill>
                <a:srgbClr val="00206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000" b="1" dirty="0">
              <a:solidFill>
                <a:srgbClr val="00206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000" b="1" dirty="0">
              <a:solidFill>
                <a:srgbClr val="00206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000" b="1" dirty="0">
              <a:solidFill>
                <a:srgbClr val="00206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000" b="1" dirty="0">
              <a:solidFill>
                <a:srgbClr val="00206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000" b="1" dirty="0">
              <a:solidFill>
                <a:srgbClr val="00206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000" b="1" dirty="0">
              <a:solidFill>
                <a:srgbClr val="00206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dirty="0">
                <a:solidFill>
                  <a:srgbClr val="002060"/>
                </a:solidFill>
              </a:rPr>
              <a:t>Exposure to 100 </a:t>
            </a:r>
            <a:r>
              <a:rPr lang="en-US" sz="2000" b="1" dirty="0" err="1">
                <a:solidFill>
                  <a:srgbClr val="002060"/>
                </a:solidFill>
              </a:rPr>
              <a:t>ppm</a:t>
            </a:r>
            <a:r>
              <a:rPr lang="en-US" sz="2000" b="1" dirty="0">
                <a:solidFill>
                  <a:srgbClr val="002060"/>
                </a:solidFill>
              </a:rPr>
              <a:t> ethylene induce autocatalytic ethylene production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dirty="0">
                <a:solidFill>
                  <a:srgbClr val="002060"/>
                </a:solidFill>
              </a:rPr>
              <a:t>Once induce the ethylene production cannot be stopped</a:t>
            </a:r>
          </a:p>
        </p:txBody>
      </p:sp>
      <p:pic>
        <p:nvPicPr>
          <p:cNvPr id="11267" name="Picture 9" descr="39">
            <a:extLst>
              <a:ext uri="{FF2B5EF4-FFF2-40B4-BE49-F238E27FC236}">
                <a16:creationId xmlns:a16="http://schemas.microsoft.com/office/drawing/2014/main" id="{B3AF1CA6-E8F1-48C8-8F37-EC1FFA556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" r="6976"/>
          <a:stretch>
            <a:fillRect/>
          </a:stretch>
        </p:blipFill>
        <p:spPr bwMode="auto">
          <a:xfrm>
            <a:off x="5943600" y="3124200"/>
            <a:ext cx="2743200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8" descr="P4">
            <a:extLst>
              <a:ext uri="{FF2B5EF4-FFF2-40B4-BE49-F238E27FC236}">
                <a16:creationId xmlns:a16="http://schemas.microsoft.com/office/drawing/2014/main" id="{E311A27E-5C62-4CB2-91EE-F16EFD20C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1" t="69231" r="16280"/>
          <a:stretch>
            <a:fillRect/>
          </a:stretch>
        </p:blipFill>
        <p:spPr bwMode="auto">
          <a:xfrm>
            <a:off x="2209800" y="3505200"/>
            <a:ext cx="28956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4">
            <a:extLst>
              <a:ext uri="{FF2B5EF4-FFF2-40B4-BE49-F238E27FC236}">
                <a16:creationId xmlns:a16="http://schemas.microsoft.com/office/drawing/2014/main" id="{E7AED1A8-A085-4A76-9DC4-938E968B3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76600"/>
            <a:ext cx="2971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AD606A-D0F9-4A1D-86DE-E7759CC01E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B769414A-B995-4617-90F6-36CDD66FF0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333375"/>
            <a:ext cx="8318500" cy="6477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sz="2800" b="1" dirty="0"/>
              <a:t>Changes of respiration in different species of Climacteric and non-climacteric fruits</a:t>
            </a:r>
          </a:p>
        </p:txBody>
      </p:sp>
      <p:pic>
        <p:nvPicPr>
          <p:cNvPr id="12291" name="Picture 3" descr="Naamloos-gescand-13">
            <a:extLst>
              <a:ext uri="{FF2B5EF4-FFF2-40B4-BE49-F238E27FC236}">
                <a16:creationId xmlns:a16="http://schemas.microsoft.com/office/drawing/2014/main" id="{408FBC9C-56E1-4CEB-A56E-9BE9E9C33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104900"/>
            <a:ext cx="8162925" cy="572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4">
            <a:extLst>
              <a:ext uri="{FF2B5EF4-FFF2-40B4-BE49-F238E27FC236}">
                <a16:creationId xmlns:a16="http://schemas.microsoft.com/office/drawing/2014/main" id="{EF21095D-3968-4E29-A0F7-250290E1A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8950" y="1651000"/>
            <a:ext cx="1277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respiration</a:t>
            </a:r>
          </a:p>
        </p:txBody>
      </p:sp>
      <p:sp>
        <p:nvSpPr>
          <p:cNvPr id="12293" name="Text Box 5">
            <a:extLst>
              <a:ext uri="{FF2B5EF4-FFF2-40B4-BE49-F238E27FC236}">
                <a16:creationId xmlns:a16="http://schemas.microsoft.com/office/drawing/2014/main" id="{B78931EB-66AB-45C9-BBFD-D14C6C00D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1649413"/>
            <a:ext cx="1277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respiration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E8DC629-C408-41C9-938F-71225289FC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1107</TotalTime>
  <Words>455</Words>
  <Application>Microsoft Office PowerPoint</Application>
  <PresentationFormat>On-screen Show (4:3)</PresentationFormat>
  <Paragraphs>152</Paragraphs>
  <Slides>22</Slides>
  <Notes>1</Notes>
  <HiddenSlides>0</HiddenSlides>
  <MMClips>21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Times New Roman</vt:lpstr>
      <vt:lpstr>Arial</vt:lpstr>
      <vt:lpstr>Calibri</vt:lpstr>
      <vt:lpstr>Helvetica</vt:lpstr>
      <vt:lpstr>Albertus Extra Bold</vt:lpstr>
      <vt:lpstr>Monotype Sorts</vt:lpstr>
      <vt:lpstr>MS PGothic</vt:lpstr>
      <vt:lpstr>Office Theme</vt:lpstr>
      <vt:lpstr>Fruit Ripening</vt:lpstr>
      <vt:lpstr>Learning objectives</vt:lpstr>
      <vt:lpstr>Learning outcomes</vt:lpstr>
      <vt:lpstr>Fruit ripening </vt:lpstr>
      <vt:lpstr>PowerPoint Presentation</vt:lpstr>
      <vt:lpstr>PowerPoint Presentation</vt:lpstr>
      <vt:lpstr>According to the nature of fruit ripening there are two major catagories.</vt:lpstr>
      <vt:lpstr>PowerPoint Presentation</vt:lpstr>
      <vt:lpstr>Changes of respiration in different species of Climacteric and non-climacteric fruits</vt:lpstr>
      <vt:lpstr> Climacteric fruits can be subjected for artificial fruit ripening  </vt:lpstr>
      <vt:lpstr>PowerPoint Presentation</vt:lpstr>
      <vt:lpstr>PowerPoint Presentation</vt:lpstr>
      <vt:lpstr>PowerPoint Presentation</vt:lpstr>
      <vt:lpstr>PowerPoint Presentation</vt:lpstr>
      <vt:lpstr>Commonly using another chemical is Calcium Carbide. However this chemical should be applied strictly following the correct technique. There is a chemical reaction taken place as follows. CaC2 + H2O             C2H2 + CaO. This released acetylene response  similar to that of  ethylene and cause ripening.</vt:lpstr>
      <vt:lpstr>Disadvantages of carbide</vt:lpstr>
      <vt:lpstr>Artificially ripened fruits are less tasty. In natural ripening it starts from inside to outwards. But in artificial ripening it happens from outside towards inside.</vt:lpstr>
      <vt:lpstr>Tips on artificial ripening</vt:lpstr>
      <vt:lpstr>Misused ripening </vt:lpstr>
      <vt:lpstr>PowerPoint Presentation</vt:lpstr>
      <vt:lpstr>Therefore,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IDS</dc:creator>
  <cp:lastModifiedBy>Sujatha Weerasinghe</cp:lastModifiedBy>
  <cp:revision>134</cp:revision>
  <dcterms:created xsi:type="dcterms:W3CDTF">2005-04-19T04:20:16Z</dcterms:created>
  <dcterms:modified xsi:type="dcterms:W3CDTF">2020-06-05T14:16:31Z</dcterms:modified>
</cp:coreProperties>
</file>