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31" r:id="rId2"/>
    <p:sldId id="333" r:id="rId3"/>
    <p:sldId id="332" r:id="rId4"/>
    <p:sldId id="334" r:id="rId5"/>
    <p:sldId id="335" r:id="rId6"/>
    <p:sldId id="337" r:id="rId7"/>
    <p:sldId id="353" r:id="rId8"/>
    <p:sldId id="336" r:id="rId9"/>
    <p:sldId id="354" r:id="rId10"/>
    <p:sldId id="338" r:id="rId11"/>
    <p:sldId id="339" r:id="rId12"/>
    <p:sldId id="340" r:id="rId13"/>
    <p:sldId id="356" r:id="rId14"/>
    <p:sldId id="357" r:id="rId15"/>
    <p:sldId id="355" r:id="rId16"/>
    <p:sldId id="341" r:id="rId17"/>
    <p:sldId id="346" r:id="rId18"/>
    <p:sldId id="345" r:id="rId19"/>
    <p:sldId id="347" r:id="rId20"/>
    <p:sldId id="348" r:id="rId21"/>
    <p:sldId id="349" r:id="rId22"/>
    <p:sldId id="350" r:id="rId23"/>
    <p:sldId id="358" r:id="rId24"/>
    <p:sldId id="351" r:id="rId25"/>
    <p:sldId id="360" r:id="rId26"/>
    <p:sldId id="361" r:id="rId27"/>
    <p:sldId id="352" r:id="rId2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43" autoAdjust="0"/>
  </p:normalViewPr>
  <p:slideViewPr>
    <p:cSldViewPr>
      <p:cViewPr varScale="1">
        <p:scale>
          <a:sx n="60" d="100"/>
          <a:sy n="60" d="100"/>
        </p:scale>
        <p:origin x="1412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A66F5DD-99FF-4659-A5E7-AEBE17A54B03}" type="datetimeFigureOut">
              <a:rPr lang="en-US" smtClean="0"/>
              <a:pPr/>
              <a:t>6/4/2020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AB0F4F1-3F89-4185-ACF5-2BD489F77B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6738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F74D7F5-4B5B-4283-AB9A-CA389A57E07F}" type="datetimeFigureOut">
              <a:rPr lang="en-US" smtClean="0"/>
              <a:pPr/>
              <a:t>6/4/2020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84A79F7-81AA-4EBC-B9B3-67F8A412B2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9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2BBB2-0170-495D-AB34-0730D3698C24}" type="datetimeFigureOut">
              <a:rPr lang="en-US" smtClean="0"/>
              <a:pPr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45354-9539-4F5C-B04A-945AFAFE48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48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2BBB2-0170-495D-AB34-0730D3698C24}" type="datetimeFigureOut">
              <a:rPr lang="en-US" smtClean="0"/>
              <a:pPr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45354-9539-4F5C-B04A-945AFAFE48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70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2BBB2-0170-495D-AB34-0730D3698C24}" type="datetimeFigureOut">
              <a:rPr lang="en-US" smtClean="0"/>
              <a:pPr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45354-9539-4F5C-B04A-945AFAFE48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68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2BBB2-0170-495D-AB34-0730D3698C24}" type="datetimeFigureOut">
              <a:rPr lang="en-US" smtClean="0"/>
              <a:pPr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45354-9539-4F5C-B04A-945AFAFE48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376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2BBB2-0170-495D-AB34-0730D3698C24}" type="datetimeFigureOut">
              <a:rPr lang="en-US" smtClean="0"/>
              <a:pPr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45354-9539-4F5C-B04A-945AFAFE48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91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2BBB2-0170-495D-AB34-0730D3698C24}" type="datetimeFigureOut">
              <a:rPr lang="en-US" smtClean="0"/>
              <a:pPr/>
              <a:t>6/4/2020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45354-9539-4F5C-B04A-945AFAFE48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363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2BBB2-0170-495D-AB34-0730D3698C24}" type="datetimeFigureOut">
              <a:rPr lang="en-US" smtClean="0"/>
              <a:pPr/>
              <a:t>6/4/2020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45354-9539-4F5C-B04A-945AFAFE48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76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2BBB2-0170-495D-AB34-0730D3698C24}" type="datetimeFigureOut">
              <a:rPr lang="en-US" smtClean="0"/>
              <a:pPr/>
              <a:t>6/4/2020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45354-9539-4F5C-B04A-945AFAFE48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31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2BBB2-0170-495D-AB34-0730D3698C24}" type="datetimeFigureOut">
              <a:rPr lang="en-US" smtClean="0"/>
              <a:pPr/>
              <a:t>6/4/2020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45354-9539-4F5C-B04A-945AFAFE48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824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2BBB2-0170-495D-AB34-0730D3698C24}" type="datetimeFigureOut">
              <a:rPr lang="en-US" smtClean="0"/>
              <a:pPr/>
              <a:t>6/4/2020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45354-9539-4F5C-B04A-945AFAFE48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3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2BBB2-0170-495D-AB34-0730D3698C24}" type="datetimeFigureOut">
              <a:rPr lang="en-US" smtClean="0"/>
              <a:pPr/>
              <a:t>6/4/2020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45354-9539-4F5C-B04A-945AFAFE48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918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2BBB2-0170-495D-AB34-0730D3698C24}" type="datetimeFigureOut">
              <a:rPr lang="en-US" smtClean="0"/>
              <a:pPr/>
              <a:t>6/4/2020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45354-9539-4F5C-B04A-945AFAFE48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123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92362"/>
          </a:xfrm>
        </p:spPr>
        <p:txBody>
          <a:bodyPr>
            <a:normAutofit/>
          </a:bodyPr>
          <a:lstStyle/>
          <a:p>
            <a:r>
              <a:rPr lang="en-US" dirty="0"/>
              <a:t>Post-harvest handling and food technology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0"/>
            <a:ext cx="8229600" cy="23161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				Dr. </a:t>
            </a:r>
            <a:r>
              <a:rPr lang="en-US" dirty="0" err="1"/>
              <a:t>Sujatha</a:t>
            </a:r>
            <a:r>
              <a:rPr lang="en-US" dirty="0"/>
              <a:t> </a:t>
            </a:r>
            <a:r>
              <a:rPr lang="en-US" dirty="0" err="1"/>
              <a:t>Weerasinghe</a:t>
            </a:r>
            <a:endParaRPr lang="en-US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AC4D998-DFDF-4DA3-B102-46066F66D6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5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858962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At harvesting of both perishables and durables their stage of maturity is very important . The maturity can be divided in to 2 types.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7772400" cy="36115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1. Harvesting maturity: </a:t>
            </a:r>
            <a:r>
              <a:rPr lang="en-US" dirty="0"/>
              <a:t>The stage suitable for marketing or consumption- Leafy vegetables, vegetables</a:t>
            </a:r>
            <a:endParaRPr lang="en-US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2. Physiological maturity: </a:t>
            </a:r>
            <a:r>
              <a:rPr lang="en-US" dirty="0"/>
              <a:t>Reached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maximum size and maturity. – Cereals , legumes and fruits. Generally fruits start ripen immediately after full maturity.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E61CEA-8F79-4C14-B34C-EF6C78DB8F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8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9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526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/>
              <a:t>At maturity stages we have to think about  </a:t>
            </a:r>
            <a:r>
              <a:rPr lang="en-US" sz="3200" dirty="0">
                <a:solidFill>
                  <a:srgbClr val="C00000"/>
                </a:solidFill>
              </a:rPr>
              <a:t>Maturity Indices</a:t>
            </a:r>
            <a:r>
              <a:rPr lang="en-US" sz="3200" dirty="0"/>
              <a:t> depending on the commodity. Maturity indices are mainly 2 types. Let us see what are those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735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1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Qualitative characteristics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/>
              <a:t>Colour</a:t>
            </a:r>
            <a:r>
              <a:rPr lang="en-US" dirty="0"/>
              <a:t>, texture, roughness, softness, 	hardness etc.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2. Quantitative characteristics</a:t>
            </a:r>
          </a:p>
          <a:p>
            <a:pPr marL="0" indent="0">
              <a:buNone/>
            </a:pPr>
            <a:r>
              <a:rPr lang="en-US" dirty="0"/>
              <a:t>	Sugar, starch, acid content, fat and juice 	etc.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472756-4A66-4E52-B47F-9B74827ABB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7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/>
              <a:t>After the maturity the next stages in the process of  development of commodities are  Senescence and Abscission.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rgbClr val="C00000"/>
                </a:solidFill>
              </a:rPr>
              <a:t>Senescence</a:t>
            </a:r>
            <a:r>
              <a:rPr lang="en-US" dirty="0"/>
              <a:t> : is an irreversible reaction. Reach the maximum stage of development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Abscission</a:t>
            </a:r>
            <a:r>
              <a:rPr lang="en-US" dirty="0"/>
              <a:t>: Dead parts are dropped</a:t>
            </a:r>
          </a:p>
          <a:p>
            <a:pPr marL="0" indent="0">
              <a:buNone/>
            </a:pPr>
            <a:r>
              <a:rPr lang="en-US" dirty="0"/>
              <a:t>Generally senescence is followed by abscission</a:t>
            </a:r>
          </a:p>
        </p:txBody>
      </p:sp>
      <p:pic>
        <p:nvPicPr>
          <p:cNvPr id="4" name="Picture 3" descr="http://www.savvyhousekeeping.com/wp-content/uploads/2010/10/6a00d8345196d169e2011278fa8dd628a4-400w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95601"/>
            <a:ext cx="2431914" cy="22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own Arrow 4"/>
          <p:cNvSpPr/>
          <p:nvPr/>
        </p:nvSpPr>
        <p:spPr>
          <a:xfrm>
            <a:off x="2438400" y="2895600"/>
            <a:ext cx="228600" cy="19811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D8CC71-34D9-44CF-BFFB-B1C779306D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CAD95-8EEE-419A-BE4E-AF87BFE23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 – Level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E26E3-F864-464A-981A-6D3E6DFB6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In postharvest technology  - dead parts are dropped</a:t>
            </a:r>
          </a:p>
          <a:p>
            <a:r>
              <a:rPr lang="en-US" sz="2800" dirty="0"/>
              <a:t>Perishables are  - time period that can be stored</a:t>
            </a:r>
          </a:p>
          <a:p>
            <a:r>
              <a:rPr lang="en-US" sz="2800" dirty="0"/>
              <a:t>Postharvest life is – technology used between harvest and consumer</a:t>
            </a:r>
          </a:p>
          <a:p>
            <a:r>
              <a:rPr lang="en-US" sz="2800" dirty="0"/>
              <a:t>At harvesting maturity – high in moisture content </a:t>
            </a:r>
          </a:p>
          <a:p>
            <a:r>
              <a:rPr lang="en-US" sz="2800" dirty="0"/>
              <a:t>Abscission is the stage – suitable for consumption </a:t>
            </a:r>
          </a:p>
        </p:txBody>
      </p:sp>
    </p:spTree>
    <p:extLst>
      <p:ext uri="{BB962C8B-B14F-4D97-AF65-F5344CB8AC3E}">
        <p14:creationId xmlns:p14="http://schemas.microsoft.com/office/powerpoint/2010/main" val="3444801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B4940-2C7D-42B5-BB59-1D1CFE16A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3B375-BE17-42AF-9659-EF1BF4D67A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In postharvest technology – technology used between harvest and consumer</a:t>
            </a:r>
          </a:p>
          <a:p>
            <a:r>
              <a:rPr lang="en-US" sz="2800" dirty="0"/>
              <a:t>Perishables are - high in moisture content</a:t>
            </a:r>
          </a:p>
          <a:p>
            <a:r>
              <a:rPr lang="en-US" sz="2800" dirty="0"/>
              <a:t>Postharvest life is – time period that can be stored</a:t>
            </a:r>
          </a:p>
          <a:p>
            <a:r>
              <a:rPr lang="en-US" sz="2800" dirty="0"/>
              <a:t>At harvesting maturity – suitable for consumption</a:t>
            </a:r>
          </a:p>
          <a:p>
            <a:r>
              <a:rPr lang="en-US" sz="2800" dirty="0"/>
              <a:t>Abscission is the stage – dead parts are dropped</a:t>
            </a:r>
          </a:p>
        </p:txBody>
      </p:sp>
    </p:spTree>
    <p:extLst>
      <p:ext uri="{BB962C8B-B14F-4D97-AF65-F5344CB8AC3E}">
        <p14:creationId xmlns:p14="http://schemas.microsoft.com/office/powerpoint/2010/main" val="2740366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56AE7-6137-41C4-AFC5-1EA6114B1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16162"/>
          </a:xfrm>
        </p:spPr>
        <p:txBody>
          <a:bodyPr>
            <a:normAutofit fontScale="90000"/>
          </a:bodyPr>
          <a:lstStyle/>
          <a:p>
            <a:pPr algn="l"/>
            <a:br>
              <a:rPr lang="en-US" sz="3200" dirty="0"/>
            </a:br>
            <a:r>
              <a:rPr lang="en-US" sz="3200" dirty="0"/>
              <a:t>Now we have an idea about the basic terms and incidences related to  postharvest technology. At the end of practicing postharvest technology we expect to have products with best quality. 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A876B-82E4-4038-A83F-A1BAEB4DC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819400"/>
            <a:ext cx="8229600" cy="33067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Accordingly , we should understand what is the quality of a product , factors affecting the quality and  how to maintain the quality of harvested commodities. </a:t>
            </a:r>
          </a:p>
          <a:p>
            <a:pPr marL="0" indent="0">
              <a:buNone/>
            </a:pPr>
            <a:r>
              <a:rPr lang="en-US" dirty="0"/>
              <a:t>Therefore, let us get on to that aspects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432C41-4923-4D40-AE00-44A5BBC15D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2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of commodities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562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The quality is: any character that helps to recognize a commodity</a:t>
            </a:r>
          </a:p>
          <a:p>
            <a:pPr marL="0" indent="0">
              <a:buNone/>
            </a:pPr>
            <a:r>
              <a:rPr lang="en-US" dirty="0"/>
              <a:t>Quality can be divided in to several groups</a:t>
            </a:r>
          </a:p>
          <a:p>
            <a:r>
              <a:rPr lang="en-US" dirty="0"/>
              <a:t>External</a:t>
            </a:r>
          </a:p>
          <a:p>
            <a:r>
              <a:rPr lang="en-US" dirty="0"/>
              <a:t>Internal</a:t>
            </a:r>
          </a:p>
          <a:p>
            <a:r>
              <a:rPr lang="en-US" dirty="0"/>
              <a:t>Nutritional</a:t>
            </a:r>
          </a:p>
          <a:p>
            <a:r>
              <a:rPr lang="en-US" dirty="0"/>
              <a:t>Marketing </a:t>
            </a:r>
          </a:p>
          <a:p>
            <a:r>
              <a:rPr lang="en-US" dirty="0"/>
              <a:t>Eating</a:t>
            </a:r>
          </a:p>
          <a:p>
            <a:r>
              <a:rPr lang="en-US" dirty="0"/>
              <a:t>Export etc.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FFB7F7-479F-4B61-8555-5B79845F4D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4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quality can be explained as: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Appearance:  shape, sprouting, pest and diseases.</a:t>
            </a:r>
          </a:p>
          <a:p>
            <a:r>
              <a:rPr lang="en-US" dirty="0"/>
              <a:t>Texture:  hardness, roughness, crispiness, juiciness, fibrous, </a:t>
            </a:r>
          </a:p>
          <a:p>
            <a:r>
              <a:rPr lang="en-US" dirty="0" err="1"/>
              <a:t>Flavour</a:t>
            </a:r>
            <a:r>
              <a:rPr lang="en-US" dirty="0"/>
              <a:t> : taste and smell- bitterness, sourness, sweetness, aroma, astringency</a:t>
            </a:r>
          </a:p>
          <a:p>
            <a:r>
              <a:rPr lang="en-US" dirty="0"/>
              <a:t>Nutrients: Starchy, oily, rich in vitamins, </a:t>
            </a:r>
          </a:p>
          <a:p>
            <a:r>
              <a:rPr lang="en-US" dirty="0"/>
              <a:t>Safety – Toxicity, contaminated, aflatoxins etc.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7FC6C2-3C91-4EFB-85BC-10CB993DF3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4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The quality of a commodity can be reduced due to various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1 ) Physiological break downs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*Chilling injuries – Cracking and splitting of 					cells</a:t>
            </a:r>
          </a:p>
          <a:p>
            <a:pPr marL="0" indent="0">
              <a:buNone/>
            </a:pPr>
            <a:r>
              <a:rPr lang="en-US" dirty="0"/>
              <a:t>	*Heat injuries – Discoloration, shrinking, staining</a:t>
            </a:r>
          </a:p>
          <a:p>
            <a:pPr marL="0" indent="0">
              <a:buNone/>
            </a:pPr>
            <a:r>
              <a:rPr lang="en-US" dirty="0"/>
              <a:t>	*Nutrient imbalances – Blossom end rots, bumpy 					     fruits </a:t>
            </a:r>
          </a:p>
          <a:p>
            <a:pPr marL="0" indent="0">
              <a:buNone/>
            </a:pPr>
            <a:r>
              <a:rPr lang="en-US" dirty="0"/>
              <a:t>	*Reduced  oxygen and increased carbon dioxides - 						Fermentation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75B7C6-615D-4BE0-9DB0-62FCE41BA0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Changes in pigments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r>
              <a:rPr lang="en-US" dirty="0"/>
              <a:t>Chlorophyll degradation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Development of : - </a:t>
            </a:r>
            <a:r>
              <a:rPr lang="en-US" sz="2400" dirty="0"/>
              <a:t> carotenoids</a:t>
            </a:r>
          </a:p>
          <a:p>
            <a:pPr marL="3200400" lvl="7" indent="0">
              <a:buNone/>
            </a:pPr>
            <a:r>
              <a:rPr lang="en-US" sz="2400" dirty="0"/>
              <a:t>  - lycopene - Red in tomato and melon</a:t>
            </a:r>
          </a:p>
          <a:p>
            <a:pPr marL="3200400" lvl="7" indent="0">
              <a:buNone/>
            </a:pPr>
            <a:r>
              <a:rPr lang="en-US" sz="2400" dirty="0"/>
              <a:t>   - Anthocyanin – Strawberries, cherries</a:t>
            </a:r>
          </a:p>
          <a:p>
            <a:pPr marL="3200400" lvl="7" indent="0">
              <a:buNone/>
            </a:pPr>
            <a:r>
              <a:rPr lang="en-US" sz="2400" dirty="0"/>
              <a:t>   - Phenolic compounds – Banana</a:t>
            </a:r>
          </a:p>
          <a:p>
            <a:pPr marL="3200400" lvl="7" indent="0"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201B85-00B7-4E6F-B953-D954FB1829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7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1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/>
              <a:t>Basic terms of postharvest technology and their application in maintaining  product quality</a:t>
            </a:r>
          </a:p>
          <a:p>
            <a:pPr marL="0" indent="0">
              <a:buNone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438528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Changes in carbohydrates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Starch converted to sugar – Fruits, root and tuber 					crops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Changes in pectin – Softening of fruits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Increases in </a:t>
            </a:r>
            <a:r>
              <a:rPr lang="en-US" dirty="0" err="1"/>
              <a:t>lignine</a:t>
            </a:r>
            <a:r>
              <a:rPr lang="en-US" dirty="0"/>
              <a:t> – Vegetables, Ginger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25C4CA-83D4-4EED-BAC1-14BA9A8E15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6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Changes in 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Temperature – Increase in temp by 10 degrees centigrade doubled the respiration</a:t>
            </a:r>
          </a:p>
          <a:p>
            <a:r>
              <a:rPr lang="en-US" dirty="0"/>
              <a:t>Relative humidity- Regulate respiration</a:t>
            </a:r>
          </a:p>
          <a:p>
            <a:r>
              <a:rPr lang="en-US" dirty="0"/>
              <a:t>Solar radiation – Production of pigments</a:t>
            </a:r>
          </a:p>
          <a:p>
            <a:r>
              <a:rPr lang="en-US" dirty="0"/>
              <a:t>Ethylene – Increase respiration</a:t>
            </a:r>
          </a:p>
          <a:p>
            <a:r>
              <a:rPr lang="en-US" dirty="0"/>
              <a:t>Contamination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7B6AFC-2D2F-46B0-B074-F90D05C566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6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Physical conditions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Wounds, vibrations, etc.</a:t>
            </a:r>
          </a:p>
          <a:p>
            <a:r>
              <a:rPr lang="en-US" sz="3600" dirty="0"/>
              <a:t>Adding of microbial compounds</a:t>
            </a:r>
          </a:p>
          <a:p>
            <a:r>
              <a:rPr lang="en-US" sz="3600" dirty="0"/>
              <a:t>Adding of inert materials, animal secretions</a:t>
            </a:r>
          </a:p>
          <a:p>
            <a:r>
              <a:rPr lang="en-US" sz="3600" dirty="0"/>
              <a:t>Contaminated water</a:t>
            </a:r>
          </a:p>
          <a:p>
            <a:r>
              <a:rPr lang="en-US" sz="3600" dirty="0"/>
              <a:t>Personal health of handling people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7836888-A52C-403A-8B8D-830486B0FF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31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5848C-1E8A-4E87-9ECB-311113E53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754966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Now we know the fresh commodities under go a series of incidences along the way from harvest to consumer.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F87A1-0AD4-4007-9A45-681EEAC52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3992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Also we realized the quality of a commodity is the most important factor which determine the price and the demand .</a:t>
            </a:r>
          </a:p>
          <a:p>
            <a:pPr marL="0" indent="0">
              <a:buNone/>
            </a:pPr>
            <a:r>
              <a:rPr lang="en-US" dirty="0"/>
              <a:t>Therefore, we always should try to maintain the quality of the product applying post harvest technologies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448486-F528-45E4-83AC-D9DED604FC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8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9144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3100" dirty="0"/>
              <a:t>Now let us go through the summary of the lesson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Basic terms used in PHT</a:t>
            </a:r>
            <a:r>
              <a:rPr lang="en-US" sz="2400" dirty="0"/>
              <a:t> – handling, losses and life</a:t>
            </a:r>
          </a:p>
          <a:p>
            <a:r>
              <a:rPr lang="en-US" sz="2400" dirty="0">
                <a:solidFill>
                  <a:srgbClr val="C00000"/>
                </a:solidFill>
              </a:rPr>
              <a:t>Perishables &amp; durables and their characteristics</a:t>
            </a:r>
          </a:p>
          <a:p>
            <a:r>
              <a:rPr lang="en-US" sz="2400" dirty="0">
                <a:solidFill>
                  <a:srgbClr val="C00000"/>
                </a:solidFill>
              </a:rPr>
              <a:t>Maturity</a:t>
            </a:r>
            <a:r>
              <a:rPr lang="en-US" sz="2400" dirty="0"/>
              <a:t> – Harvesting and Physiological maturity</a:t>
            </a:r>
          </a:p>
          <a:p>
            <a:r>
              <a:rPr lang="en-US" sz="2400" dirty="0">
                <a:solidFill>
                  <a:srgbClr val="C00000"/>
                </a:solidFill>
              </a:rPr>
              <a:t>Maturity indices</a:t>
            </a:r>
            <a:r>
              <a:rPr lang="en-US" sz="2400" dirty="0"/>
              <a:t> – Qualitative and quantitative</a:t>
            </a:r>
          </a:p>
          <a:p>
            <a:r>
              <a:rPr lang="en-US" sz="2400" dirty="0">
                <a:solidFill>
                  <a:srgbClr val="C00000"/>
                </a:solidFill>
              </a:rPr>
              <a:t>Senescence and abscission</a:t>
            </a:r>
            <a:r>
              <a:rPr lang="en-US" sz="2400" dirty="0"/>
              <a:t>,</a:t>
            </a:r>
          </a:p>
          <a:p>
            <a:r>
              <a:rPr lang="en-US" sz="2400" dirty="0">
                <a:solidFill>
                  <a:srgbClr val="C00000"/>
                </a:solidFill>
              </a:rPr>
              <a:t>Measuring the quality of commodities</a:t>
            </a:r>
            <a:r>
              <a:rPr lang="en-US" sz="2400" dirty="0"/>
              <a:t> – external, internal, 			nutritional, marketing, eating &amp; export</a:t>
            </a:r>
          </a:p>
          <a:p>
            <a:r>
              <a:rPr lang="en-US" sz="2400" dirty="0">
                <a:solidFill>
                  <a:srgbClr val="C00000"/>
                </a:solidFill>
              </a:rPr>
              <a:t>Ways of explaining quality</a:t>
            </a:r>
            <a:r>
              <a:rPr lang="en-US" sz="2400" dirty="0"/>
              <a:t> – appearance, texture, flavor, 			nutrients, safety</a:t>
            </a:r>
          </a:p>
          <a:p>
            <a:r>
              <a:rPr lang="en-US" sz="2400" dirty="0">
                <a:solidFill>
                  <a:srgbClr val="C00000"/>
                </a:solidFill>
              </a:rPr>
              <a:t>Factors affecting quality</a:t>
            </a:r>
            <a:r>
              <a:rPr lang="en-US" sz="2400" dirty="0"/>
              <a:t> – physiological breakdown, changes 		in pigments, changes in carbohydrates, 			environmental changes &amp; physical changes</a:t>
            </a:r>
          </a:p>
        </p:txBody>
      </p:sp>
    </p:spTree>
    <p:extLst>
      <p:ext uri="{BB962C8B-B14F-4D97-AF65-F5344CB8AC3E}">
        <p14:creationId xmlns:p14="http://schemas.microsoft.com/office/powerpoint/2010/main" val="3649149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12F35-2481-4C49-BCA8-E36B463B0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Quize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3CC88-A33A-43E4-9D34-C3D1BA6F4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Filling the blanks</a:t>
            </a:r>
          </a:p>
          <a:p>
            <a:pPr marL="0" indent="0">
              <a:buNone/>
            </a:pPr>
            <a:r>
              <a:rPr lang="en-US" dirty="0"/>
              <a:t>At physiological maturity a commodity reaches----------------------. The acid content of a fruit  comes under -----------------------------------. The shape of a commodity belongs to the group of ------------------------------quality. Chilling injuries are considered as a --------------------------------that reduces the quality.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5895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12F35-2481-4C49-BCA8-E36B463B0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3CC88-A33A-43E4-9D34-C3D1BA6F4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Filling the blanks</a:t>
            </a:r>
          </a:p>
          <a:p>
            <a:pPr marL="0" indent="0">
              <a:buNone/>
            </a:pPr>
            <a:r>
              <a:rPr lang="en-US" dirty="0"/>
              <a:t>At physiological maturity a commodity reaches </a:t>
            </a:r>
            <a:r>
              <a:rPr lang="en-US" dirty="0">
                <a:solidFill>
                  <a:srgbClr val="FF0000"/>
                </a:solidFill>
              </a:rPr>
              <a:t>the maximum development stage</a:t>
            </a:r>
            <a:r>
              <a:rPr lang="en-US" dirty="0"/>
              <a:t>. The acid content of a fruit comes under </a:t>
            </a:r>
            <a:r>
              <a:rPr lang="en-US" dirty="0">
                <a:solidFill>
                  <a:srgbClr val="FF0000"/>
                </a:solidFill>
              </a:rPr>
              <a:t>quantitative maturity indices</a:t>
            </a:r>
            <a:r>
              <a:rPr lang="en-US" dirty="0"/>
              <a:t> . The shape of a commodity belongs to the group of </a:t>
            </a:r>
            <a:r>
              <a:rPr lang="en-US" dirty="0">
                <a:solidFill>
                  <a:srgbClr val="FF0000"/>
                </a:solidFill>
              </a:rPr>
              <a:t>external quality</a:t>
            </a:r>
            <a:r>
              <a:rPr lang="en-US" dirty="0"/>
              <a:t> parameter. Chilling injuries are considered as a –</a:t>
            </a:r>
            <a:r>
              <a:rPr lang="en-US" dirty="0">
                <a:solidFill>
                  <a:srgbClr val="FF0000"/>
                </a:solidFill>
              </a:rPr>
              <a:t>physiological breakdown</a:t>
            </a:r>
            <a:r>
              <a:rPr lang="en-US" dirty="0"/>
              <a:t> that reduces the quality.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800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b="1" dirty="0"/>
              <a:t>Thank You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979C27-5423-4627-AFCF-F005B7A87B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7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r>
              <a:rPr lang="en-US" dirty="0"/>
              <a:t>Introduction of basic terms and their importance in minimizing post harvest losses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Factors affecting quality of agricultural products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Correct methods of harvesting, handling, packing and storage conditions to minimize post harvest losses</a:t>
            </a:r>
          </a:p>
        </p:txBody>
      </p:sp>
    </p:spTree>
    <p:extLst>
      <p:ext uri="{BB962C8B-B14F-4D97-AF65-F5344CB8AC3E}">
        <p14:creationId xmlns:p14="http://schemas.microsoft.com/office/powerpoint/2010/main" val="3635098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Learning outcome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At the end of this lesson you will be able to describe:</a:t>
            </a:r>
          </a:p>
          <a:p>
            <a:r>
              <a:rPr lang="en-US" sz="3600" dirty="0"/>
              <a:t>Basic terms used in postharvest technology</a:t>
            </a:r>
          </a:p>
          <a:p>
            <a:r>
              <a:rPr lang="en-US" sz="3600" dirty="0"/>
              <a:t>Importance of postharvest technology</a:t>
            </a:r>
          </a:p>
          <a:p>
            <a:r>
              <a:rPr lang="en-US" sz="3600" dirty="0"/>
              <a:t>Effect of different factors on postharvest quality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245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/>
              <a:t>Postharvest technology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postharvest technology include </a:t>
            </a:r>
            <a:r>
              <a:rPr lang="en-US" b="1" dirty="0">
                <a:solidFill>
                  <a:srgbClr val="C00000"/>
                </a:solidFill>
              </a:rPr>
              <a:t>protection, conservation, processing, packing, distribution and marketing </a:t>
            </a:r>
            <a:r>
              <a:rPr lang="en-US" dirty="0"/>
              <a:t>of a commodity.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762000" y="3200400"/>
            <a:ext cx="28956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Harvest</a:t>
            </a:r>
          </a:p>
        </p:txBody>
      </p:sp>
      <p:sp>
        <p:nvSpPr>
          <p:cNvPr id="5" name="Oval 4"/>
          <p:cNvSpPr/>
          <p:nvPr/>
        </p:nvSpPr>
        <p:spPr>
          <a:xfrm>
            <a:off x="5410200" y="3048000"/>
            <a:ext cx="30480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Consumer</a:t>
            </a:r>
          </a:p>
        </p:txBody>
      </p:sp>
      <p:sp>
        <p:nvSpPr>
          <p:cNvPr id="6" name="Rectangle 5"/>
          <p:cNvSpPr/>
          <p:nvPr/>
        </p:nvSpPr>
        <p:spPr>
          <a:xfrm>
            <a:off x="3238500" y="4717952"/>
            <a:ext cx="2895600" cy="1477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Application of Science and technology</a:t>
            </a:r>
          </a:p>
        </p:txBody>
      </p:sp>
      <p:sp>
        <p:nvSpPr>
          <p:cNvPr id="7" name="Down Arrow 6"/>
          <p:cNvSpPr/>
          <p:nvPr/>
        </p:nvSpPr>
        <p:spPr>
          <a:xfrm>
            <a:off x="4495800" y="2895600"/>
            <a:ext cx="190500" cy="1524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D02A96-1EED-4B47-B2EB-19EEC95F98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99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3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Now: let us think about the basic terms used in postharvest technology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438400"/>
            <a:ext cx="9144000" cy="3687763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b="1" dirty="0"/>
              <a:t>Postharvest handling</a:t>
            </a:r>
            <a:r>
              <a:rPr lang="en-US" dirty="0"/>
              <a:t> – </a:t>
            </a:r>
            <a:r>
              <a:rPr lang="en-US" sz="2800" dirty="0">
                <a:solidFill>
                  <a:srgbClr val="C00000"/>
                </a:solidFill>
              </a:rPr>
              <a:t>Operation &amp; transportation</a:t>
            </a:r>
          </a:p>
          <a:p>
            <a:pPr>
              <a:lnSpc>
                <a:spcPct val="200000"/>
              </a:lnSpc>
            </a:pPr>
            <a:r>
              <a:rPr lang="en-US" b="1" dirty="0"/>
              <a:t>Postharvest losses  - </a:t>
            </a:r>
            <a:r>
              <a:rPr lang="en-US" sz="2800" dirty="0">
                <a:solidFill>
                  <a:srgbClr val="C00000"/>
                </a:solidFill>
              </a:rPr>
              <a:t>Reduction in quality and quantity</a:t>
            </a:r>
          </a:p>
          <a:p>
            <a:pPr>
              <a:lnSpc>
                <a:spcPct val="200000"/>
              </a:lnSpc>
            </a:pPr>
            <a:r>
              <a:rPr lang="en-US" b="1" dirty="0"/>
              <a:t>Post harvest life – </a:t>
            </a:r>
            <a:r>
              <a:rPr lang="en-US" sz="2800" dirty="0">
                <a:solidFill>
                  <a:srgbClr val="C00000"/>
                </a:solidFill>
              </a:rPr>
              <a:t>Time period that can be used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0758F3-FF93-492E-B950-D8D4A7FFCF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9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9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8BCAD-1AF9-450B-B18D-DDD4E96C0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postharvest technology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DC627-0D82-4B58-8D21-441861A48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All agricultural  commodities can be identified basically in 2 categories depending on the postharvest life. </a:t>
            </a:r>
          </a:p>
          <a:p>
            <a:pPr marL="0" indent="0">
              <a:buNone/>
            </a:pPr>
            <a:r>
              <a:rPr lang="en-US" dirty="0"/>
              <a:t>They are :</a:t>
            </a:r>
          </a:p>
          <a:p>
            <a:pPr marL="514350" indent="-514350">
              <a:buAutoNum type="arabicPeriod"/>
            </a:pPr>
            <a:r>
              <a:rPr lang="en-US" dirty="0"/>
              <a:t>Perishables</a:t>
            </a:r>
          </a:p>
          <a:p>
            <a:pPr marL="514350" indent="-514350">
              <a:buAutoNum type="arabicPeriod"/>
            </a:pPr>
            <a:r>
              <a:rPr lang="en-US" dirty="0"/>
              <a:t>Durables</a:t>
            </a:r>
          </a:p>
          <a:p>
            <a:pPr marL="0" indent="0">
              <a:buNone/>
            </a:pPr>
            <a:r>
              <a:rPr lang="en-US" dirty="0"/>
              <a:t>Let us see what are the perishables </a:t>
            </a:r>
            <a:r>
              <a:rPr lang="en-US"/>
              <a:t>and durables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FB9855-BD16-4F91-A9A6-9AA0090E1B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91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534400" cy="62484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4800" dirty="0"/>
              <a:t>Perishables</a:t>
            </a:r>
            <a:r>
              <a:rPr lang="en-US" dirty="0"/>
              <a:t> –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</a:rPr>
              <a:t>Commodities that maintain their quality only for a short period. Their major characteristics are :</a:t>
            </a:r>
          </a:p>
          <a:p>
            <a:r>
              <a:rPr lang="en-US" b="1" dirty="0">
                <a:solidFill>
                  <a:srgbClr val="7030A0"/>
                </a:solidFill>
              </a:rPr>
              <a:t>Moisture contents is vey high</a:t>
            </a:r>
          </a:p>
          <a:p>
            <a:r>
              <a:rPr lang="en-US" b="1" dirty="0">
                <a:solidFill>
                  <a:srgbClr val="7030A0"/>
                </a:solidFill>
              </a:rPr>
              <a:t>Comparatively fleshy</a:t>
            </a:r>
          </a:p>
          <a:p>
            <a:r>
              <a:rPr lang="en-US" b="1" dirty="0">
                <a:solidFill>
                  <a:srgbClr val="7030A0"/>
                </a:solidFill>
              </a:rPr>
              <a:t>Outer layer is very soft</a:t>
            </a:r>
          </a:p>
          <a:p>
            <a:r>
              <a:rPr lang="en-US" b="1" dirty="0">
                <a:solidFill>
                  <a:srgbClr val="7030A0"/>
                </a:solidFill>
              </a:rPr>
              <a:t>Susceptible for mechanical damages</a:t>
            </a:r>
          </a:p>
          <a:p>
            <a:r>
              <a:rPr lang="en-US" b="1" dirty="0">
                <a:solidFill>
                  <a:srgbClr val="7030A0"/>
                </a:solidFill>
              </a:rPr>
              <a:t>Very sensitive to environmental conditions</a:t>
            </a:r>
          </a:p>
          <a:p>
            <a:r>
              <a:rPr lang="en-US" b="1" dirty="0">
                <a:solidFill>
                  <a:srgbClr val="7030A0"/>
                </a:solidFill>
              </a:rPr>
              <a:t>Easily attacked by pest and diseases</a:t>
            </a:r>
          </a:p>
          <a:p>
            <a:pPr marL="0" indent="0">
              <a:buNone/>
            </a:pPr>
            <a:r>
              <a:rPr lang="en-US" b="1" dirty="0">
                <a:solidFill>
                  <a:srgbClr val="7030A0"/>
                </a:solidFill>
              </a:rPr>
              <a:t>Examples for perishables are :</a:t>
            </a:r>
          </a:p>
          <a:p>
            <a:pPr marL="0" indent="0">
              <a:buNone/>
            </a:pPr>
            <a:r>
              <a:rPr lang="en-US" dirty="0"/>
              <a:t>fruits, vegetables, root &amp; tuber crops  and ornamentals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6F3D22-50E1-4ADB-80AD-8D9F97AFB4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8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709F1-3895-40F4-9245-9E7BF01E2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73824"/>
            <a:ext cx="8229600" cy="944628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If we consider the durables they are processing with following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81A61-FDAF-482B-8B34-697DA23B2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486400"/>
          </a:xfrm>
        </p:spPr>
        <p:txBody>
          <a:bodyPr/>
          <a:lstStyle/>
          <a:p>
            <a:r>
              <a:rPr lang="en-US" dirty="0"/>
              <a:t>Content of water is comparatively low</a:t>
            </a:r>
          </a:p>
          <a:p>
            <a:r>
              <a:rPr lang="en-US" dirty="0"/>
              <a:t>Outer coat is thick</a:t>
            </a:r>
          </a:p>
          <a:p>
            <a:r>
              <a:rPr lang="en-US" dirty="0"/>
              <a:t>Fleshiness is low</a:t>
            </a:r>
          </a:p>
          <a:p>
            <a:r>
              <a:rPr lang="en-US" dirty="0"/>
              <a:t>Resistant to the mechanical damages is high</a:t>
            </a:r>
          </a:p>
          <a:p>
            <a:r>
              <a:rPr lang="en-US" dirty="0"/>
              <a:t>Tolerant to the environmental conditions</a:t>
            </a:r>
          </a:p>
          <a:p>
            <a:r>
              <a:rPr lang="en-US" dirty="0"/>
              <a:t>Can store for comparatively a longer period</a:t>
            </a:r>
          </a:p>
          <a:p>
            <a:r>
              <a:rPr lang="en-US" dirty="0"/>
              <a:t>Comparatively resistant for pest and diseases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Examples are cereals and grains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17DF1AB-8A79-48BF-98F9-F062ED9F80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8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1895</TotalTime>
  <Words>991</Words>
  <Application>Microsoft Office PowerPoint</Application>
  <PresentationFormat>On-screen Show (4:3)</PresentationFormat>
  <Paragraphs>153</Paragraphs>
  <Slides>27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Office Theme</vt:lpstr>
      <vt:lpstr>Post-harvest handling and food technology </vt:lpstr>
      <vt:lpstr>Lesson 1 </vt:lpstr>
      <vt:lpstr>Learning Objectives</vt:lpstr>
      <vt:lpstr>Learning outcome</vt:lpstr>
      <vt:lpstr>Postharvest technology </vt:lpstr>
      <vt:lpstr>Now: let us think about the basic terms used in postharvest technology</vt:lpstr>
      <vt:lpstr>In postharvest technology </vt:lpstr>
      <vt:lpstr>PowerPoint Presentation</vt:lpstr>
      <vt:lpstr>If we consider the durables they are processing with following characteristics</vt:lpstr>
      <vt:lpstr>At harvesting of both perishables and durables their stage of maturity is very important . The maturity can be divided in to 2 types. </vt:lpstr>
      <vt:lpstr>At maturity stages we have to think about  Maturity Indices depending on the commodity. Maturity indices are mainly 2 types. Let us see what are those</vt:lpstr>
      <vt:lpstr>After the maturity the next stages in the process of  development of commodities are  Senescence and Abscission. </vt:lpstr>
      <vt:lpstr>Quiz – Level 1</vt:lpstr>
      <vt:lpstr>Answers</vt:lpstr>
      <vt:lpstr> Now we have an idea about the basic terms and incidences related to  postharvest technology. At the end of practicing postharvest technology we expect to have products with best quality.  </vt:lpstr>
      <vt:lpstr>Quality of commodities</vt:lpstr>
      <vt:lpstr>The quality can be explained as:</vt:lpstr>
      <vt:lpstr>The quality of a commodity can be reduced due to various factors</vt:lpstr>
      <vt:lpstr>2. Changes in pigments</vt:lpstr>
      <vt:lpstr>3. Changes in carbohydrates</vt:lpstr>
      <vt:lpstr>4. Changes in environment</vt:lpstr>
      <vt:lpstr>5 Physical conditions</vt:lpstr>
      <vt:lpstr>Now we know the fresh commodities under go a series of incidences along the way from harvest to consumer. </vt:lpstr>
      <vt:lpstr> Now let us go through the summary of the lesson</vt:lpstr>
      <vt:lpstr>Quize</vt:lpstr>
      <vt:lpstr>Answer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 Harvest Technology</dc:title>
  <dc:creator>User</dc:creator>
  <cp:lastModifiedBy>Sujatha Weerasinghe</cp:lastModifiedBy>
  <cp:revision>187</cp:revision>
  <cp:lastPrinted>2018-04-27T06:17:43Z</cp:lastPrinted>
  <dcterms:created xsi:type="dcterms:W3CDTF">2016-07-14T04:05:54Z</dcterms:created>
  <dcterms:modified xsi:type="dcterms:W3CDTF">2020-06-04T18:37:17Z</dcterms:modified>
</cp:coreProperties>
</file>